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537" r:id="rId3"/>
    <p:sldId id="558" r:id="rId4"/>
    <p:sldId id="259" r:id="rId5"/>
    <p:sldId id="556" r:id="rId6"/>
    <p:sldId id="536" r:id="rId7"/>
    <p:sldId id="559" r:id="rId8"/>
    <p:sldId id="471" r:id="rId9"/>
    <p:sldId id="518" r:id="rId10"/>
    <p:sldId id="516" r:id="rId11"/>
    <p:sldId id="562" r:id="rId12"/>
    <p:sldId id="560" r:id="rId13"/>
    <p:sldId id="552" r:id="rId14"/>
    <p:sldId id="561" r:id="rId15"/>
    <p:sldId id="523" r:id="rId16"/>
    <p:sldId id="550" r:id="rId17"/>
    <p:sldId id="551" r:id="rId18"/>
    <p:sldId id="525" r:id="rId19"/>
    <p:sldId id="526" r:id="rId20"/>
    <p:sldId id="553" r:id="rId21"/>
    <p:sldId id="554" r:id="rId22"/>
    <p:sldId id="555" r:id="rId23"/>
    <p:sldId id="542" r:id="rId24"/>
    <p:sldId id="545" r:id="rId25"/>
    <p:sldId id="527" r:id="rId26"/>
    <p:sldId id="529" r:id="rId27"/>
    <p:sldId id="563" r:id="rId28"/>
    <p:sldId id="530" r:id="rId29"/>
    <p:sldId id="531" r:id="rId30"/>
    <p:sldId id="532" r:id="rId31"/>
    <p:sldId id="534" r:id="rId32"/>
    <p:sldId id="544" r:id="rId33"/>
    <p:sldId id="491" r:id="rId3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窦 星磊" initials="窦" lastIdx="2" clrIdx="0">
    <p:extLst>
      <p:ext uri="{19B8F6BF-5375-455C-9EA6-DF929625EA0E}">
        <p15:presenceInfo xmlns:p15="http://schemas.microsoft.com/office/powerpoint/2012/main" userId="7876b3f0742c42e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F0D9"/>
    <a:srgbClr val="215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49" autoAdjust="0"/>
  </p:normalViewPr>
  <p:slideViewPr>
    <p:cSldViewPr snapToGrid="0">
      <p:cViewPr varScale="1">
        <p:scale>
          <a:sx n="102" d="100"/>
          <a:sy n="102" d="100"/>
        </p:scale>
        <p:origin x="9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1F679-02FD-4F7E-88AF-5CE8A2DD65F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A702B-831A-4E44-AE18-652A83E6BF9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142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965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746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7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9952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32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3000" b="1" dirty="0"/>
              <a:t>Model-B’ </a:t>
            </a:r>
            <a:r>
              <a:rPr lang="en-US" altLang="zh-CN" sz="3000" dirty="0"/>
              <a:t>inputs: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Input features of Model-A’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&lt;Cores after deprivation, Cache after deprivation&gt;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686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19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8911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597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6125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186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426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885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3010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49236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8641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502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32529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937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BF341A-D19C-4BF6-875F-FA18243D9936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97438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15504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166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637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630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422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789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A702B-831A-4E44-AE18-652A83E6BF9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88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893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1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7625E-33FB-3445-5230-BD8F94EE8D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15387"/>
            <a:ext cx="10515600" cy="2119743"/>
          </a:xfrm>
        </p:spPr>
        <p:txBody>
          <a:bodyPr anchor="b">
            <a:noAutofit/>
          </a:bodyPr>
          <a:lstStyle>
            <a:lvl1pPr algn="ctr"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0EADB90-5B38-1954-1CC0-D1E36BB281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876206"/>
            <a:ext cx="10515600" cy="2381594"/>
          </a:xfrm>
        </p:spPr>
        <p:txBody>
          <a:bodyPr anchor="ctr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D75C3A-2D62-3B0A-E281-B684891D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C8C68-DFD0-4A89-82A2-833C6A8D69AB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F39B85-4CE8-3A29-A9B1-27B292A1F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7C9BBC-A98C-8F4F-5320-1D9865F4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DE987-F6F2-412C-BC49-0FF22343A83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C2BEE6F7-669B-B837-639E-49C4B6E38160}"/>
              </a:ext>
            </a:extLst>
          </p:cNvPr>
          <p:cNvCxnSpPr>
            <a:cxnSpLocks/>
          </p:cNvCxnSpPr>
          <p:nvPr userDrawn="1"/>
        </p:nvCxnSpPr>
        <p:spPr>
          <a:xfrm>
            <a:off x="554182" y="2763520"/>
            <a:ext cx="11083636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43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2904D0-D403-0EFF-C7F1-5515FEF7D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378" y="37811"/>
            <a:ext cx="11339243" cy="723842"/>
          </a:xfrm>
        </p:spPr>
        <p:txBody>
          <a:bodyPr>
            <a:normAutofit/>
          </a:bodyPr>
          <a:lstStyle>
            <a:lvl1pPr algn="l">
              <a:defRPr sz="3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1D9E7F-D6D2-6C00-E9C0-1D2C6DF67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891886"/>
            <a:ext cx="11339242" cy="5966114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790A32-5A3B-3282-07B4-AE1A8B49F9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C8C68-DFD0-4A89-82A2-833C6A8D69AB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0F5058-001B-CADF-F596-B914EF08A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88FBE8-7C18-18C3-0101-FCDA83F8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DE987-F6F2-412C-BC49-0FF22343A83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9D94AF13-DEA7-E92E-3E93-5A557CA928B8}"/>
              </a:ext>
            </a:extLst>
          </p:cNvPr>
          <p:cNvCxnSpPr>
            <a:cxnSpLocks/>
          </p:cNvCxnSpPr>
          <p:nvPr userDrawn="1"/>
        </p:nvCxnSpPr>
        <p:spPr>
          <a:xfrm>
            <a:off x="426379" y="769965"/>
            <a:ext cx="11339242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27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DC688-31D6-3830-16E5-53B85B318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0477FD7-7EB7-592E-6698-EF7CD8658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32AEDC-141D-41D8-09F9-2D1A15B3C1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C8C68-DFD0-4A89-82A2-833C6A8D69AB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1A269E-A15D-9B46-6443-06B11C72B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0DEA35-6F14-CA02-0CE9-1015DCBAE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DE987-F6F2-412C-BC49-0FF22343A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4075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364454-0E61-B494-C579-1F0748EE5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A31094C-F847-37C4-B565-78FE46106F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C8C68-DFD0-4A89-82A2-833C6A8D69AB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BA3C9E1-B3EC-DA0D-150E-F3211F88E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A98930B-87CA-149A-6BF7-89C7C1CCB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DE987-F6F2-412C-BC49-0FF22343A83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8C6A427B-EF35-0EAD-0A4D-31A91A0AC662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97280"/>
            <a:ext cx="105156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64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E97FFDB-63F2-A058-B3AD-E066C30A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1C8C68-DFD0-4A89-82A2-833C6A8D69AB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4A4E2CE-096B-6CF9-FA38-A5CF2EB67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FC1B895-09DB-D3DC-E36D-46409792E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BDE987-F6F2-412C-BC49-0FF22343A8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271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4EAEDB2-31CF-FA35-8C1B-823E90B06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38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C3B699-80AB-AB92-C121-ED3322A0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13660"/>
            <a:ext cx="10515600" cy="5644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</p:spTree>
    <p:extLst>
      <p:ext uri="{BB962C8B-B14F-4D97-AF65-F5344CB8AC3E}">
        <p14:creationId xmlns:p14="http://schemas.microsoft.com/office/powerpoint/2010/main" val="390742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215968"/>
          </a:solidFill>
          <a:latin typeface="Arial" panose="020B0604020202020204" pitchFamily="34" charset="0"/>
          <a:ea typeface="黑体" panose="02010609060101010101" pitchFamily="49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8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8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B65B00-03A4-671F-4BE9-FBD7B82FD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37" y="1101213"/>
            <a:ext cx="10720526" cy="1558858"/>
          </a:xfrm>
        </p:spPr>
        <p:txBody>
          <a:bodyPr/>
          <a:lstStyle/>
          <a:p>
            <a:pPr algn="l"/>
            <a:r>
              <a:rPr lang="en-US" altLang="zh-CN" dirty="0"/>
              <a:t>OSML</a:t>
            </a:r>
            <a:br>
              <a:rPr lang="en-US" altLang="zh-CN" dirty="0"/>
            </a:br>
            <a:r>
              <a:rPr lang="en-US" altLang="zh-CN" sz="2400" dirty="0"/>
              <a:t>Intelligent Resource Scheduling for Co-located Latency-critical Services: A Multi-Model Collaborative Learning Approach</a:t>
            </a:r>
            <a:endParaRPr lang="zh-CN" altLang="en-US" sz="3000" dirty="0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0C772342-35FF-D3C1-3950-2C3AF3BA8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1159" y="2907675"/>
            <a:ext cx="8749683" cy="2381594"/>
          </a:xfrm>
        </p:spPr>
        <p:txBody>
          <a:bodyPr>
            <a:normAutofit/>
          </a:bodyPr>
          <a:lstStyle/>
          <a:p>
            <a:r>
              <a:rPr lang="en-US" altLang="zh-CN" sz="2800" b="1" dirty="0"/>
              <a:t>Lei Liu</a:t>
            </a:r>
            <a:r>
              <a:rPr lang="en-US" altLang="zh-CN" sz="2800" b="1" baseline="30000" dirty="0"/>
              <a:t>1</a:t>
            </a:r>
            <a:r>
              <a:rPr lang="en-US" altLang="zh-CN" sz="2800" b="1" dirty="0"/>
              <a:t>, </a:t>
            </a:r>
            <a:r>
              <a:rPr lang="en-US" altLang="zh-CN" sz="2800" b="1" u="sng" dirty="0" err="1"/>
              <a:t>Xinglei</a:t>
            </a:r>
            <a:r>
              <a:rPr lang="en-US" altLang="zh-CN" sz="2800" b="1" u="sng" dirty="0"/>
              <a:t> Dou</a:t>
            </a:r>
            <a:r>
              <a:rPr lang="en-US" altLang="zh-CN" sz="2800" b="1" u="sng" baseline="30000" dirty="0"/>
              <a:t>2 </a:t>
            </a:r>
            <a:r>
              <a:rPr lang="en-US" altLang="zh-CN" sz="2800" b="1" u="sng" dirty="0"/>
              <a:t>(Presenter), </a:t>
            </a:r>
            <a:r>
              <a:rPr lang="en-US" altLang="zh-CN" sz="2800" b="1" dirty="0" err="1"/>
              <a:t>Yuetao</a:t>
            </a:r>
            <a:r>
              <a:rPr lang="en-US" altLang="zh-CN" sz="2800" b="1" dirty="0"/>
              <a:t> Chen</a:t>
            </a:r>
            <a:r>
              <a:rPr lang="en-US" altLang="zh-CN" sz="2800" b="1" baseline="30000" dirty="0"/>
              <a:t>2</a:t>
            </a:r>
          </a:p>
          <a:p>
            <a:r>
              <a:rPr lang="en-US" altLang="zh-CN" sz="2800" b="1" baseline="30000" dirty="0"/>
              <a:t>1</a:t>
            </a:r>
            <a:r>
              <a:rPr lang="en-US" altLang="zh-CN" sz="2800" b="1" dirty="0"/>
              <a:t>Beihang University; </a:t>
            </a:r>
            <a:r>
              <a:rPr lang="en-US" altLang="zh-CN" sz="2800" b="1" baseline="30000" dirty="0"/>
              <a:t>2</a:t>
            </a:r>
            <a:r>
              <a:rPr lang="en-US" altLang="zh-CN" sz="2800" b="1" dirty="0"/>
              <a:t>ICT, CAS; Sys-Inventor Lab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B102221-776A-0505-3C82-CD70EA07BC75}"/>
              </a:ext>
            </a:extLst>
          </p:cNvPr>
          <p:cNvSpPr txBox="1"/>
          <p:nvPr/>
        </p:nvSpPr>
        <p:spPr>
          <a:xfrm>
            <a:off x="2799795" y="5027659"/>
            <a:ext cx="659241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FAST-2023</a:t>
            </a:r>
          </a:p>
          <a:p>
            <a:pPr algn="ctr"/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Session: AI and Storage</a:t>
            </a:r>
          </a:p>
        </p:txBody>
      </p:sp>
    </p:spTree>
    <p:extLst>
      <p:ext uri="{BB962C8B-B14F-4D97-AF65-F5344CB8AC3E}">
        <p14:creationId xmlns:p14="http://schemas.microsoft.com/office/powerpoint/2010/main" val="3176187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OAA </a:t>
            </a:r>
            <a:r>
              <a:rPr lang="en-US" altLang="zh-CN" dirty="0"/>
              <a:t>Sensitive to the Number of Threads?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</a:t>
            </a:r>
            <a:r>
              <a:rPr lang="en-US" altLang="zh-CN" b="1" dirty="0"/>
              <a:t>ore threads do not necessarily bring more benefits.</a:t>
            </a:r>
            <a:endParaRPr lang="en-US" b="1" dirty="0"/>
          </a:p>
          <a:p>
            <a:r>
              <a:rPr lang="en-US" b="1" dirty="0"/>
              <a:t>The OAA is not sensitive to the number of concurrent threads.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7F7BD1C-3488-CAD3-062B-E5AA6E842BB7}"/>
              </a:ext>
            </a:extLst>
          </p:cNvPr>
          <p:cNvSpPr txBox="1"/>
          <p:nvPr/>
        </p:nvSpPr>
        <p:spPr>
          <a:xfrm>
            <a:off x="1606818" y="5658516"/>
            <a:ext cx="89783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OAA exists regardless of the number of concurrent threads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338454A-61F3-6125-60CD-CF39CA9A5C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414" y="2621551"/>
            <a:ext cx="9721172" cy="303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75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99B10A-BC24-A1CA-11FD-06261746D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Entangling with </a:t>
            </a:r>
            <a:r>
              <a:rPr lang="en-US" altLang="zh-CN" b="1" dirty="0" err="1">
                <a:solidFill>
                  <a:srgbClr val="C00000"/>
                </a:solidFill>
              </a:rPr>
              <a:t>RCliffs</a:t>
            </a:r>
            <a:r>
              <a:rPr lang="en-US" altLang="zh-CN" b="1" dirty="0"/>
              <a:t> </a:t>
            </a:r>
          </a:p>
          <a:p>
            <a:r>
              <a:rPr lang="en-US" altLang="zh-CN" b="1" dirty="0"/>
              <a:t>Difficulty in accurately and simultaneously scheduling a combination of </a:t>
            </a:r>
            <a:r>
              <a:rPr lang="en-US" altLang="zh-CN" b="1" dirty="0">
                <a:solidFill>
                  <a:srgbClr val="C00000"/>
                </a:solidFill>
              </a:rPr>
              <a:t>multiple interactive resources </a:t>
            </a:r>
            <a:r>
              <a:rPr lang="en-US" altLang="zh-CN" b="1" dirty="0"/>
              <a:t>(e.g., cores, LLC ways) to achieve OAAs in low overheads</a:t>
            </a:r>
          </a:p>
          <a:p>
            <a:r>
              <a:rPr lang="en-US" altLang="zh-CN" b="1" dirty="0"/>
              <a:t>Difficulty in providing </a:t>
            </a:r>
            <a:r>
              <a:rPr lang="en-US" altLang="zh-CN" b="1" dirty="0">
                <a:solidFill>
                  <a:srgbClr val="C00000"/>
                </a:solidFill>
              </a:rPr>
              <a:t>accurate QoS predictions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8EF58B1D-C1B6-6024-42A0-0E051744E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76" y="3264319"/>
            <a:ext cx="4414393" cy="323096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67EAEC3A-6533-05B6-3D00-39BCEAEA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Issues the Existing Schedulers May Meet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7BB3788-E861-F716-7C94-BC3AEB78BCA5}"/>
              </a:ext>
            </a:extLst>
          </p:cNvPr>
          <p:cNvSpPr txBox="1"/>
          <p:nvPr/>
        </p:nvSpPr>
        <p:spPr>
          <a:xfrm>
            <a:off x="1266179" y="6275821"/>
            <a:ext cx="96596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Example: Existing schedulers are entangling with </a:t>
            </a:r>
            <a:r>
              <a:rPr lang="en-US" altLang="zh-CN" sz="2200" b="1" dirty="0" err="1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RCliffs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7BBFB8F1-C3AC-50F4-E406-E7E67FFF3A49}"/>
              </a:ext>
            </a:extLst>
          </p:cNvPr>
          <p:cNvSpPr/>
          <p:nvPr/>
        </p:nvSpPr>
        <p:spPr>
          <a:xfrm>
            <a:off x="4869238" y="3688604"/>
            <a:ext cx="634360" cy="430887"/>
          </a:xfrm>
          <a:custGeom>
            <a:avLst/>
            <a:gdLst>
              <a:gd name="connsiteX0" fmla="*/ 66675 w 1285875"/>
              <a:gd name="connsiteY0" fmla="*/ 0 h 1084791"/>
              <a:gd name="connsiteX1" fmla="*/ 161925 w 1285875"/>
              <a:gd name="connsiteY1" fmla="*/ 333375 h 1084791"/>
              <a:gd name="connsiteX2" fmla="*/ 0 w 1285875"/>
              <a:gd name="connsiteY2" fmla="*/ 685800 h 1084791"/>
              <a:gd name="connsiteX3" fmla="*/ 161925 w 1285875"/>
              <a:gd name="connsiteY3" fmla="*/ 1057275 h 1084791"/>
              <a:gd name="connsiteX4" fmla="*/ 666750 w 1285875"/>
              <a:gd name="connsiteY4" fmla="*/ 1057275 h 1084791"/>
              <a:gd name="connsiteX5" fmla="*/ 1285875 w 1285875"/>
              <a:gd name="connsiteY5" fmla="*/ 1057275 h 1084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5875" h="1084791">
                <a:moveTo>
                  <a:pt x="66675" y="0"/>
                </a:moveTo>
                <a:cubicBezTo>
                  <a:pt x="119856" y="109537"/>
                  <a:pt x="173037" y="219075"/>
                  <a:pt x="161925" y="333375"/>
                </a:cubicBezTo>
                <a:cubicBezTo>
                  <a:pt x="150813" y="447675"/>
                  <a:pt x="0" y="565150"/>
                  <a:pt x="0" y="685800"/>
                </a:cubicBezTo>
                <a:cubicBezTo>
                  <a:pt x="0" y="806450"/>
                  <a:pt x="50800" y="995363"/>
                  <a:pt x="161925" y="1057275"/>
                </a:cubicBezTo>
                <a:cubicBezTo>
                  <a:pt x="273050" y="1119187"/>
                  <a:pt x="666750" y="1057275"/>
                  <a:pt x="666750" y="1057275"/>
                </a:cubicBezTo>
                <a:cubicBezTo>
                  <a:pt x="854075" y="1057275"/>
                  <a:pt x="1162050" y="1087437"/>
                  <a:pt x="1285875" y="1057275"/>
                </a:cubicBezTo>
              </a:path>
            </a:pathLst>
          </a:custGeom>
          <a:noFill/>
          <a:ln w="57150"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A7DC567B-AABA-0F60-B79F-61247CE43C23}"/>
              </a:ext>
            </a:extLst>
          </p:cNvPr>
          <p:cNvGrpSpPr/>
          <p:nvPr/>
        </p:nvGrpSpPr>
        <p:grpSpPr>
          <a:xfrm>
            <a:off x="5428212" y="4033414"/>
            <a:ext cx="161202" cy="157586"/>
            <a:chOff x="5428972" y="4173114"/>
            <a:chExt cx="161202" cy="1575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7E1B57D8-87B7-C9D8-AAB6-43BA0950AAC1}"/>
                </a:ext>
              </a:extLst>
            </p:cNvPr>
            <p:cNvSpPr/>
            <p:nvPr/>
          </p:nvSpPr>
          <p:spPr>
            <a:xfrm>
              <a:off x="5458509" y="4203874"/>
              <a:ext cx="102129" cy="96067"/>
            </a:xfrm>
            <a:prstGeom prst="ellipse">
              <a:avLst/>
            </a:prstGeom>
            <a:solidFill>
              <a:srgbClr val="133C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4348C953-6293-ADB5-1A30-ADFF1A84E447}"/>
                </a:ext>
              </a:extLst>
            </p:cNvPr>
            <p:cNvSpPr/>
            <p:nvPr/>
          </p:nvSpPr>
          <p:spPr>
            <a:xfrm>
              <a:off x="5428972" y="4173114"/>
              <a:ext cx="161202" cy="157586"/>
            </a:xfrm>
            <a:prstGeom prst="ellipse">
              <a:avLst/>
            </a:prstGeom>
            <a:noFill/>
            <a:ln w="19050">
              <a:solidFill>
                <a:srgbClr val="133C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5" name="椭圆 14">
            <a:extLst>
              <a:ext uri="{FF2B5EF4-FFF2-40B4-BE49-F238E27FC236}">
                <a16:creationId xmlns:a16="http://schemas.microsoft.com/office/drawing/2014/main" id="{47B297A1-D5F4-31DE-35D6-31541A7D7542}"/>
              </a:ext>
            </a:extLst>
          </p:cNvPr>
          <p:cNvSpPr/>
          <p:nvPr/>
        </p:nvSpPr>
        <p:spPr>
          <a:xfrm>
            <a:off x="4842255" y="3656202"/>
            <a:ext cx="121987" cy="119082"/>
          </a:xfrm>
          <a:prstGeom prst="ellipse">
            <a:avLst/>
          </a:prstGeom>
          <a:solidFill>
            <a:srgbClr val="133CAC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E3133AFE-206D-321E-3736-42360AC545F3}"/>
              </a:ext>
            </a:extLst>
          </p:cNvPr>
          <p:cNvSpPr/>
          <p:nvPr/>
        </p:nvSpPr>
        <p:spPr>
          <a:xfrm>
            <a:off x="4883610" y="3787539"/>
            <a:ext cx="121987" cy="119082"/>
          </a:xfrm>
          <a:prstGeom prst="ellipse">
            <a:avLst/>
          </a:prstGeom>
          <a:solidFill>
            <a:srgbClr val="133CAC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B7245AB9-F26D-CB99-B7D4-85C685D2DE9E}"/>
              </a:ext>
            </a:extLst>
          </p:cNvPr>
          <p:cNvSpPr/>
          <p:nvPr/>
        </p:nvSpPr>
        <p:spPr>
          <a:xfrm>
            <a:off x="4821125" y="3914332"/>
            <a:ext cx="121987" cy="119082"/>
          </a:xfrm>
          <a:prstGeom prst="ellipse">
            <a:avLst/>
          </a:prstGeom>
          <a:solidFill>
            <a:srgbClr val="133CAC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4" name="椭圆 23">
            <a:extLst>
              <a:ext uri="{FF2B5EF4-FFF2-40B4-BE49-F238E27FC236}">
                <a16:creationId xmlns:a16="http://schemas.microsoft.com/office/drawing/2014/main" id="{D5C44576-BCAA-1330-A8C1-BA9A334E01DA}"/>
              </a:ext>
            </a:extLst>
          </p:cNvPr>
          <p:cNvSpPr/>
          <p:nvPr/>
        </p:nvSpPr>
        <p:spPr>
          <a:xfrm>
            <a:off x="4917621" y="4037660"/>
            <a:ext cx="121987" cy="119082"/>
          </a:xfrm>
          <a:prstGeom prst="ellipse">
            <a:avLst/>
          </a:prstGeom>
          <a:solidFill>
            <a:srgbClr val="133CAC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9C31C4DB-7F03-5AF0-09C1-5E91BE32B826}"/>
              </a:ext>
            </a:extLst>
          </p:cNvPr>
          <p:cNvSpPr/>
          <p:nvPr/>
        </p:nvSpPr>
        <p:spPr>
          <a:xfrm>
            <a:off x="5125424" y="4044779"/>
            <a:ext cx="121987" cy="119082"/>
          </a:xfrm>
          <a:prstGeom prst="ellipse">
            <a:avLst/>
          </a:prstGeom>
          <a:solidFill>
            <a:srgbClr val="133CAC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AF408E70-F8A2-36EA-07EC-6E627BB8C5E0}"/>
              </a:ext>
            </a:extLst>
          </p:cNvPr>
          <p:cNvSpPr/>
          <p:nvPr/>
        </p:nvSpPr>
        <p:spPr>
          <a:xfrm>
            <a:off x="4943112" y="4826099"/>
            <a:ext cx="860067" cy="147921"/>
          </a:xfrm>
          <a:custGeom>
            <a:avLst/>
            <a:gdLst>
              <a:gd name="connsiteX0" fmla="*/ 1803400 w 1803400"/>
              <a:gd name="connsiteY0" fmla="*/ 523731 h 591606"/>
              <a:gd name="connsiteX1" fmla="*/ 1054100 w 1803400"/>
              <a:gd name="connsiteY1" fmla="*/ 549131 h 591606"/>
              <a:gd name="connsiteX2" fmla="*/ 1092200 w 1803400"/>
              <a:gd name="connsiteY2" fmla="*/ 28431 h 591606"/>
              <a:gd name="connsiteX3" fmla="*/ 0 w 1803400"/>
              <a:gd name="connsiteY3" fmla="*/ 79231 h 591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3400" h="591606">
                <a:moveTo>
                  <a:pt x="1803400" y="523731"/>
                </a:moveTo>
                <a:cubicBezTo>
                  <a:pt x="1488016" y="577706"/>
                  <a:pt x="1172633" y="631681"/>
                  <a:pt x="1054100" y="549131"/>
                </a:cubicBezTo>
                <a:cubicBezTo>
                  <a:pt x="935567" y="466581"/>
                  <a:pt x="1267883" y="106748"/>
                  <a:pt x="1092200" y="28431"/>
                </a:cubicBezTo>
                <a:cubicBezTo>
                  <a:pt x="916517" y="-49886"/>
                  <a:pt x="186267" y="55948"/>
                  <a:pt x="0" y="79231"/>
                </a:cubicBezTo>
              </a:path>
            </a:pathLst>
          </a:custGeom>
          <a:noFill/>
          <a:ln w="5715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D70520B0-D8F0-2B2E-6E63-D477C0F51F5A}"/>
              </a:ext>
            </a:extLst>
          </p:cNvPr>
          <p:cNvSpPr/>
          <p:nvPr/>
        </p:nvSpPr>
        <p:spPr>
          <a:xfrm>
            <a:off x="5708384" y="4907222"/>
            <a:ext cx="118800" cy="118800"/>
          </a:xfrm>
          <a:prstGeom prst="ellipse">
            <a:avLst/>
          </a:prstGeom>
          <a:solidFill>
            <a:srgbClr val="FFC000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3720AF5C-DA3A-B03D-A4D8-66C274BA0BCD}"/>
              </a:ext>
            </a:extLst>
          </p:cNvPr>
          <p:cNvSpPr/>
          <p:nvPr/>
        </p:nvSpPr>
        <p:spPr>
          <a:xfrm>
            <a:off x="5384798" y="4907222"/>
            <a:ext cx="118800" cy="118800"/>
          </a:xfrm>
          <a:prstGeom prst="ellipse">
            <a:avLst/>
          </a:prstGeom>
          <a:solidFill>
            <a:srgbClr val="FFC000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>
            <a:extLst>
              <a:ext uri="{FF2B5EF4-FFF2-40B4-BE49-F238E27FC236}">
                <a16:creationId xmlns:a16="http://schemas.microsoft.com/office/drawing/2014/main" id="{0B304298-87F3-B319-9272-20EF8DA1D2D1}"/>
              </a:ext>
            </a:extLst>
          </p:cNvPr>
          <p:cNvSpPr/>
          <p:nvPr/>
        </p:nvSpPr>
        <p:spPr>
          <a:xfrm>
            <a:off x="5441078" y="4778808"/>
            <a:ext cx="118800" cy="118800"/>
          </a:xfrm>
          <a:prstGeom prst="ellipse">
            <a:avLst/>
          </a:prstGeom>
          <a:solidFill>
            <a:srgbClr val="FFC000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>
            <a:extLst>
              <a:ext uri="{FF2B5EF4-FFF2-40B4-BE49-F238E27FC236}">
                <a16:creationId xmlns:a16="http://schemas.microsoft.com/office/drawing/2014/main" id="{A0CB4BBB-796E-F1C4-2DFA-32A477C74478}"/>
              </a:ext>
            </a:extLst>
          </p:cNvPr>
          <p:cNvSpPr/>
          <p:nvPr/>
        </p:nvSpPr>
        <p:spPr>
          <a:xfrm>
            <a:off x="5186417" y="4778808"/>
            <a:ext cx="118800" cy="118800"/>
          </a:xfrm>
          <a:prstGeom prst="ellipse">
            <a:avLst/>
          </a:prstGeom>
          <a:solidFill>
            <a:srgbClr val="FFC000"/>
          </a:solidFill>
          <a:ln w="666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D42DDE6-EE18-FC62-B522-787CD4169962}"/>
              </a:ext>
            </a:extLst>
          </p:cNvPr>
          <p:cNvGrpSpPr/>
          <p:nvPr/>
        </p:nvGrpSpPr>
        <p:grpSpPr>
          <a:xfrm>
            <a:off x="4862511" y="4771899"/>
            <a:ext cx="161202" cy="157586"/>
            <a:chOff x="5428972" y="4173114"/>
            <a:chExt cx="161202" cy="15758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A286FD5B-F7B0-CB92-4F22-9B00522D4D69}"/>
                </a:ext>
              </a:extLst>
            </p:cNvPr>
            <p:cNvSpPr/>
            <p:nvPr/>
          </p:nvSpPr>
          <p:spPr>
            <a:xfrm>
              <a:off x="5458509" y="4203874"/>
              <a:ext cx="102129" cy="96067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0770423-F8CB-C1F4-DB17-35348B64006C}"/>
                </a:ext>
              </a:extLst>
            </p:cNvPr>
            <p:cNvSpPr/>
            <p:nvPr/>
          </p:nvSpPr>
          <p:spPr>
            <a:xfrm>
              <a:off x="5428972" y="4173114"/>
              <a:ext cx="161202" cy="157586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5" name="文本框 44">
            <a:extLst>
              <a:ext uri="{FF2B5EF4-FFF2-40B4-BE49-F238E27FC236}">
                <a16:creationId xmlns:a16="http://schemas.microsoft.com/office/drawing/2014/main" id="{F38EE73B-5C90-6294-03F0-5872BC487D2D}"/>
              </a:ext>
            </a:extLst>
          </p:cNvPr>
          <p:cNvSpPr txBox="1"/>
          <p:nvPr/>
        </p:nvSpPr>
        <p:spPr>
          <a:xfrm>
            <a:off x="8135871" y="3589152"/>
            <a:ext cx="38723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Increasing resource step by step in a fine-grain way</a:t>
            </a:r>
            <a:endParaRPr lang="zh-CN" altLang="en-US" sz="2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8ABC8BD0-2405-7ED1-8E44-3DDCA553773A}"/>
              </a:ext>
            </a:extLst>
          </p:cNvPr>
          <p:cNvCxnSpPr>
            <a:cxnSpLocks/>
          </p:cNvCxnSpPr>
          <p:nvPr/>
        </p:nvCxnSpPr>
        <p:spPr>
          <a:xfrm flipH="1">
            <a:off x="5651195" y="3964521"/>
            <a:ext cx="2439410" cy="1549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969E9676-1A8C-A652-7B7C-98BB3D68461E}"/>
              </a:ext>
            </a:extLst>
          </p:cNvPr>
          <p:cNvCxnSpPr>
            <a:cxnSpLocks/>
          </p:cNvCxnSpPr>
          <p:nvPr/>
        </p:nvCxnSpPr>
        <p:spPr>
          <a:xfrm flipH="1">
            <a:off x="5894045" y="5021413"/>
            <a:ext cx="2196560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5FD08F74-C191-608A-749D-865D41E03B28}"/>
              </a:ext>
            </a:extLst>
          </p:cNvPr>
          <p:cNvSpPr txBox="1"/>
          <p:nvPr/>
        </p:nvSpPr>
        <p:spPr>
          <a:xfrm>
            <a:off x="8166816" y="4826099"/>
            <a:ext cx="38723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Falling off the </a:t>
            </a:r>
            <a:r>
              <a:rPr lang="en-US" altLang="zh-CN" sz="2200" b="1" dirty="0" err="1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RCliff</a:t>
            </a:r>
            <a:endParaRPr lang="zh-CN" altLang="en-US" sz="2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8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28" grpId="0" animBg="1"/>
      <p:bldP spid="39" grpId="0" animBg="1"/>
      <p:bldP spid="40" grpId="0" animBg="1"/>
      <p:bldP spid="41" grpId="0" animBg="1"/>
      <p:bldP spid="45" grpId="0"/>
      <p:bldP spid="5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600" dirty="0"/>
              <a:t>Motivation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600" dirty="0"/>
              <a:t>Study in Resource Scheduling for LC services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/>
              <a:t>Leveraging ML for scheduling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Evaluations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67543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BA58E-64BC-756D-14AF-5E59A37D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OSML - a Data-driven Approach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FBF3AA-A826-DC83-A99D-665CE8CB4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Data collection</a:t>
            </a:r>
          </a:p>
          <a:p>
            <a:pPr lvl="1"/>
            <a:r>
              <a:rPr lang="en-US" altLang="zh-CN" dirty="0"/>
              <a:t>11 representative LC services</a:t>
            </a:r>
          </a:p>
          <a:p>
            <a:pPr lvl="1"/>
            <a:r>
              <a:rPr lang="en-US" altLang="zh-CN" sz="2600" dirty="0"/>
              <a:t>Common RPS demands</a:t>
            </a:r>
            <a:endParaRPr lang="en-US" altLang="zh-CN" dirty="0"/>
          </a:p>
          <a:p>
            <a:pPr lvl="1"/>
            <a:r>
              <a:rPr lang="en-US" altLang="zh-CN" dirty="0"/>
              <a:t>1-36 threads</a:t>
            </a:r>
          </a:p>
          <a:p>
            <a:r>
              <a:rPr lang="en-US" altLang="zh-CN" b="1" dirty="0"/>
              <a:t>Data set from 11 typical LC services</a:t>
            </a:r>
          </a:p>
          <a:p>
            <a:pPr lvl="1"/>
            <a:r>
              <a:rPr lang="en-US" altLang="zh-CN" dirty="0"/>
              <a:t>62,720,264 resource allocation cases, containing around 2-billion samples</a:t>
            </a:r>
            <a:endParaRPr lang="en-US" altLang="zh-CN" b="1" dirty="0"/>
          </a:p>
          <a:p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604F99D-27AE-2312-026D-BB34E9BC6443}"/>
              </a:ext>
            </a:extLst>
          </p:cNvPr>
          <p:cNvSpPr txBox="1">
            <a:spLocks/>
          </p:cNvSpPr>
          <p:nvPr/>
        </p:nvSpPr>
        <p:spPr>
          <a:xfrm>
            <a:off x="5270215" y="1320546"/>
            <a:ext cx="5629275" cy="156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80000"/>
              </a:lnSpc>
            </a:pPr>
            <a:r>
              <a:rPr lang="en-US" altLang="zh-CN" sz="2600" dirty="0"/>
              <a:t>Map on 1 - #Threads cores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1-20 LLC ways</a:t>
            </a:r>
          </a:p>
          <a:p>
            <a:pPr lvl="1">
              <a:lnSpc>
                <a:spcPct val="80000"/>
              </a:lnSpc>
            </a:pPr>
            <a:endParaRPr lang="en-US" altLang="zh-CN" sz="28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C3FB3B-B515-FA3E-9F88-0B8462FF0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385" y="3983589"/>
            <a:ext cx="4075244" cy="25508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B9A9E68A-DBF4-9E02-174A-43775E484E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133"/>
          <a:stretch/>
        </p:blipFill>
        <p:spPr>
          <a:xfrm>
            <a:off x="924418" y="3863467"/>
            <a:ext cx="5555634" cy="27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1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6BA58E-64BC-756D-14AF-5E59A37DE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OSML – Using ML for Resource Scheduling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DFBF3AA-A826-DC83-A99D-665CE8CB4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Multi-model collaborative learning approach</a:t>
            </a:r>
          </a:p>
          <a:p>
            <a:pPr lvl="1"/>
            <a:r>
              <a:rPr lang="en-US" altLang="zh-CN" dirty="0"/>
              <a:t>Model-A: Aiming Optimal Allocation Area</a:t>
            </a:r>
          </a:p>
          <a:p>
            <a:pPr lvl="1"/>
            <a:r>
              <a:rPr lang="en-US" altLang="zh-CN" dirty="0"/>
              <a:t>Model-B: Balancing QoS and Resources</a:t>
            </a:r>
          </a:p>
          <a:p>
            <a:pPr lvl="1"/>
            <a:r>
              <a:rPr lang="en-US" altLang="zh-CN" dirty="0"/>
              <a:t>Model-C: Handling the Changes On the Fly</a:t>
            </a:r>
          </a:p>
          <a:p>
            <a:r>
              <a:rPr lang="en-US" altLang="zh-CN" b="1" dirty="0"/>
              <a:t>OSML is designed as a co-worker of the OS scheduler located between the OS kernel and the user layer</a:t>
            </a:r>
            <a:endParaRPr lang="zh-CN" altLang="en-US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23C2702-69C9-55D1-9709-51418532EB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8" y="3535739"/>
            <a:ext cx="11133284" cy="293094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498FF08-1925-0B46-C63E-573E0A350BBD}"/>
              </a:ext>
            </a:extLst>
          </p:cNvPr>
          <p:cNvSpPr/>
          <p:nvPr/>
        </p:nvSpPr>
        <p:spPr>
          <a:xfrm>
            <a:off x="1944368" y="3547421"/>
            <a:ext cx="4919982" cy="2883918"/>
          </a:xfrm>
          <a:prstGeom prst="rect">
            <a:avLst/>
          </a:prstGeom>
          <a:solidFill>
            <a:schemeClr val="accent1">
              <a:alpha val="2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976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EEDC03-FE2D-4704-9BE7-C4B82C52A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of the ML Models</a:t>
            </a:r>
            <a:endParaRPr lang="zh-CN" altLang="en-US" dirty="0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B30FF61A-7CB5-4BAA-BC8E-63BA9FE4DB17}"/>
              </a:ext>
            </a:extLst>
          </p:cNvPr>
          <p:cNvSpPr/>
          <p:nvPr/>
        </p:nvSpPr>
        <p:spPr>
          <a:xfrm>
            <a:off x="4794723" y="2703737"/>
            <a:ext cx="346230" cy="4527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左大括号 6">
            <a:extLst>
              <a:ext uri="{FF2B5EF4-FFF2-40B4-BE49-F238E27FC236}">
                <a16:creationId xmlns:a16="http://schemas.microsoft.com/office/drawing/2014/main" id="{DC7E4D2D-EE63-41F1-8C00-B23F1E391EB0}"/>
              </a:ext>
            </a:extLst>
          </p:cNvPr>
          <p:cNvSpPr/>
          <p:nvPr/>
        </p:nvSpPr>
        <p:spPr>
          <a:xfrm>
            <a:off x="5198545" y="1366717"/>
            <a:ext cx="204223" cy="5111425"/>
          </a:xfrm>
          <a:prstGeom prst="leftBrace">
            <a:avLst>
              <a:gd name="adj1" fmla="val 37498"/>
              <a:gd name="adj2" fmla="val 30755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3AAEFE3-7C2C-4A1D-8DE3-AC0E52A78082}"/>
              </a:ext>
            </a:extLst>
          </p:cNvPr>
          <p:cNvSpPr txBox="1"/>
          <p:nvPr/>
        </p:nvSpPr>
        <p:spPr>
          <a:xfrm>
            <a:off x="8740998" y="920835"/>
            <a:ext cx="12497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outputs</a:t>
            </a: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8C839766-B588-EA8F-A2A9-4BED4B80D14A}"/>
              </a:ext>
            </a:extLst>
          </p:cNvPr>
          <p:cNvGrpSpPr/>
          <p:nvPr/>
        </p:nvGrpSpPr>
        <p:grpSpPr>
          <a:xfrm>
            <a:off x="5305018" y="1312598"/>
            <a:ext cx="1457732" cy="646331"/>
            <a:chOff x="5305018" y="1538846"/>
            <a:chExt cx="1457732" cy="646331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C9399BE5-5356-4B12-A88B-6D3BD81B47F3}"/>
                </a:ext>
              </a:extLst>
            </p:cNvPr>
            <p:cNvSpPr txBox="1"/>
            <p:nvPr/>
          </p:nvSpPr>
          <p:spPr>
            <a:xfrm>
              <a:off x="5305018" y="1538846"/>
              <a:ext cx="13029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Model-A</a:t>
              </a:r>
            </a:p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(MLP)</a:t>
              </a:r>
            </a:p>
          </p:txBody>
        </p:sp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CC960DDD-9EC7-40BF-973F-222773DFC4CA}"/>
                </a:ext>
              </a:extLst>
            </p:cNvPr>
            <p:cNvSpPr/>
            <p:nvPr/>
          </p:nvSpPr>
          <p:spPr>
            <a:xfrm>
              <a:off x="6398437" y="1557896"/>
              <a:ext cx="364313" cy="3359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EDE9AC1C-05DA-2A8B-0663-D66A191B1699}"/>
              </a:ext>
            </a:extLst>
          </p:cNvPr>
          <p:cNvGrpSpPr/>
          <p:nvPr/>
        </p:nvGrpSpPr>
        <p:grpSpPr>
          <a:xfrm>
            <a:off x="5305018" y="2413892"/>
            <a:ext cx="1457732" cy="646331"/>
            <a:chOff x="5305018" y="2640140"/>
            <a:chExt cx="1457732" cy="646331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6DD7EA4D-8DBC-434F-ABB6-D072F8F2C134}"/>
                </a:ext>
              </a:extLst>
            </p:cNvPr>
            <p:cNvSpPr txBox="1"/>
            <p:nvPr/>
          </p:nvSpPr>
          <p:spPr>
            <a:xfrm>
              <a:off x="5305018" y="2640140"/>
              <a:ext cx="130296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Model-A’</a:t>
              </a:r>
            </a:p>
            <a:p>
              <a:r>
                <a:rPr lang="en-US" altLang="zh-CN" b="1">
                  <a:latin typeface="Arial" panose="020B0604020202020204" pitchFamily="34" charset="0"/>
                  <a:cs typeface="Arial" panose="020B0604020202020204" pitchFamily="34" charset="0"/>
                </a:rPr>
                <a:t>(MLP</a:t>
              </a: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22" name="箭头: 右 21">
              <a:extLst>
                <a:ext uri="{FF2B5EF4-FFF2-40B4-BE49-F238E27FC236}">
                  <a16:creationId xmlns:a16="http://schemas.microsoft.com/office/drawing/2014/main" id="{8D50A6AA-893E-4A8F-9A1A-086780BC6B27}"/>
                </a:ext>
              </a:extLst>
            </p:cNvPr>
            <p:cNvSpPr/>
            <p:nvPr/>
          </p:nvSpPr>
          <p:spPr>
            <a:xfrm>
              <a:off x="6398437" y="2659190"/>
              <a:ext cx="364313" cy="3359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4E2F1939-AC2C-9330-7A56-721D31BF57BC}"/>
              </a:ext>
            </a:extLst>
          </p:cNvPr>
          <p:cNvGrpSpPr/>
          <p:nvPr/>
        </p:nvGrpSpPr>
        <p:grpSpPr>
          <a:xfrm>
            <a:off x="5305018" y="3515186"/>
            <a:ext cx="1457732" cy="646331"/>
            <a:chOff x="5305018" y="3741434"/>
            <a:chExt cx="1457732" cy="646331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AC7E403-0157-41BD-BF85-EEE0211EE0C9}"/>
                </a:ext>
              </a:extLst>
            </p:cNvPr>
            <p:cNvSpPr txBox="1"/>
            <p:nvPr/>
          </p:nvSpPr>
          <p:spPr>
            <a:xfrm>
              <a:off x="5305018" y="3741434"/>
              <a:ext cx="12902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Model-B</a:t>
              </a:r>
            </a:p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(MLP)</a:t>
              </a:r>
            </a:p>
          </p:txBody>
        </p:sp>
        <p:sp>
          <p:nvSpPr>
            <p:cNvPr id="23" name="箭头: 右 22">
              <a:extLst>
                <a:ext uri="{FF2B5EF4-FFF2-40B4-BE49-F238E27FC236}">
                  <a16:creationId xmlns:a16="http://schemas.microsoft.com/office/drawing/2014/main" id="{080C3870-799A-4BD9-B011-7DB74600DDFE}"/>
                </a:ext>
              </a:extLst>
            </p:cNvPr>
            <p:cNvSpPr/>
            <p:nvPr/>
          </p:nvSpPr>
          <p:spPr>
            <a:xfrm>
              <a:off x="6398437" y="3760484"/>
              <a:ext cx="364313" cy="3359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768DF1F2-0E91-2C1C-2323-8DB722C20130}"/>
              </a:ext>
            </a:extLst>
          </p:cNvPr>
          <p:cNvGrpSpPr/>
          <p:nvPr/>
        </p:nvGrpSpPr>
        <p:grpSpPr>
          <a:xfrm>
            <a:off x="5305018" y="4616480"/>
            <a:ext cx="1457732" cy="646331"/>
            <a:chOff x="5305018" y="4842728"/>
            <a:chExt cx="1457732" cy="646331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52988E3-4545-428A-8906-E8E5D69C3AA6}"/>
                </a:ext>
              </a:extLst>
            </p:cNvPr>
            <p:cNvSpPr txBox="1"/>
            <p:nvPr/>
          </p:nvSpPr>
          <p:spPr>
            <a:xfrm>
              <a:off x="5305018" y="4842728"/>
              <a:ext cx="12902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Model-B’</a:t>
              </a:r>
            </a:p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(MLP)</a:t>
              </a:r>
            </a:p>
          </p:txBody>
        </p:sp>
        <p:sp>
          <p:nvSpPr>
            <p:cNvPr id="25" name="箭头: 右 24">
              <a:extLst>
                <a:ext uri="{FF2B5EF4-FFF2-40B4-BE49-F238E27FC236}">
                  <a16:creationId xmlns:a16="http://schemas.microsoft.com/office/drawing/2014/main" id="{DCD7F1A2-7C54-4DBE-83BB-6FCAE05A8BD0}"/>
                </a:ext>
              </a:extLst>
            </p:cNvPr>
            <p:cNvSpPr/>
            <p:nvPr/>
          </p:nvSpPr>
          <p:spPr>
            <a:xfrm>
              <a:off x="6398437" y="4861778"/>
              <a:ext cx="364313" cy="3359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F4DD1B58-DB6E-45AA-B37A-AB2DB2831CD2}"/>
              </a:ext>
            </a:extLst>
          </p:cNvPr>
          <p:cNvSpPr txBox="1"/>
          <p:nvPr/>
        </p:nvSpPr>
        <p:spPr>
          <a:xfrm>
            <a:off x="1907279" y="920835"/>
            <a:ext cx="12497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D104B9EB-2458-4651-92ED-48A6CFCA9FDD}"/>
              </a:ext>
            </a:extLst>
          </p:cNvPr>
          <p:cNvSpPr txBox="1"/>
          <p:nvPr/>
        </p:nvSpPr>
        <p:spPr>
          <a:xfrm>
            <a:off x="5218465" y="920835"/>
            <a:ext cx="124979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AAC344-4CFE-64B3-1602-B9A00A6B3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005" y="1319707"/>
            <a:ext cx="4402343" cy="3182527"/>
          </a:xfrm>
          <a:prstGeom prst="rect">
            <a:avLst/>
          </a:prstGeom>
        </p:spPr>
      </p:pic>
      <p:grpSp>
        <p:nvGrpSpPr>
          <p:cNvPr id="59" name="组合 58">
            <a:extLst>
              <a:ext uri="{FF2B5EF4-FFF2-40B4-BE49-F238E27FC236}">
                <a16:creationId xmlns:a16="http://schemas.microsoft.com/office/drawing/2014/main" id="{BCFD07AC-98A3-8BF1-9ABF-4129B18D6E34}"/>
              </a:ext>
            </a:extLst>
          </p:cNvPr>
          <p:cNvGrpSpPr/>
          <p:nvPr/>
        </p:nvGrpSpPr>
        <p:grpSpPr>
          <a:xfrm>
            <a:off x="6695038" y="1312598"/>
            <a:ext cx="5420760" cy="823490"/>
            <a:chOff x="6695038" y="1510682"/>
            <a:chExt cx="5420760" cy="823490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CC47B71-4298-42ED-9D50-CBB187BBA62B}"/>
                </a:ext>
              </a:extLst>
            </p:cNvPr>
            <p:cNvSpPr txBox="1"/>
            <p:nvPr/>
          </p:nvSpPr>
          <p:spPr>
            <a:xfrm>
              <a:off x="6695038" y="1510682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Outputs: 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CE4DE32B-60F1-B70A-8F1B-ECCF05931A8F}"/>
                </a:ext>
              </a:extLst>
            </p:cNvPr>
            <p:cNvSpPr txBox="1"/>
            <p:nvPr/>
          </p:nvSpPr>
          <p:spPr>
            <a:xfrm>
              <a:off x="7781603" y="1558307"/>
              <a:ext cx="433419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RCliff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, OAA, OAA bandwidth (for 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single service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34B13DA5-4045-FA8E-41B6-58FB932F7F40}"/>
                </a:ext>
              </a:extLst>
            </p:cNvPr>
            <p:cNvSpPr txBox="1"/>
            <p:nvPr/>
          </p:nvSpPr>
          <p:spPr>
            <a:xfrm>
              <a:off x="7781604" y="1810952"/>
              <a:ext cx="360077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RCliff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cores, 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RCliff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LLC ways, OAA cores, OAA LLC ways, [OAA bandwidth]&gt;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CDE0A496-D3F4-D32B-0122-8C8D8E531C9D}"/>
                </a:ext>
              </a:extLst>
            </p:cNvPr>
            <p:cNvSpPr txBox="1"/>
            <p:nvPr/>
          </p:nvSpPr>
          <p:spPr>
            <a:xfrm>
              <a:off x="6695038" y="1763327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Format: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4D8D0C6E-3B29-7259-491D-332DBF99BA61}"/>
              </a:ext>
            </a:extLst>
          </p:cNvPr>
          <p:cNvGrpSpPr/>
          <p:nvPr/>
        </p:nvGrpSpPr>
        <p:grpSpPr>
          <a:xfrm>
            <a:off x="5305018" y="5717773"/>
            <a:ext cx="1457732" cy="646331"/>
            <a:chOff x="5305018" y="5944021"/>
            <a:chExt cx="1457732" cy="646331"/>
          </a:xfrm>
        </p:grpSpPr>
        <p:sp>
          <p:nvSpPr>
            <p:cNvPr id="72" name="文本框 71">
              <a:extLst>
                <a:ext uri="{FF2B5EF4-FFF2-40B4-BE49-F238E27FC236}">
                  <a16:creationId xmlns:a16="http://schemas.microsoft.com/office/drawing/2014/main" id="{AB8F3325-FB01-C541-C4A9-B4330548948C}"/>
                </a:ext>
              </a:extLst>
            </p:cNvPr>
            <p:cNvSpPr txBox="1"/>
            <p:nvPr/>
          </p:nvSpPr>
          <p:spPr>
            <a:xfrm>
              <a:off x="5305018" y="5944021"/>
              <a:ext cx="129027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Model-C</a:t>
              </a:r>
            </a:p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(DQN)</a:t>
              </a:r>
            </a:p>
          </p:txBody>
        </p:sp>
        <p:sp>
          <p:nvSpPr>
            <p:cNvPr id="73" name="箭头: 右 72">
              <a:extLst>
                <a:ext uri="{FF2B5EF4-FFF2-40B4-BE49-F238E27FC236}">
                  <a16:creationId xmlns:a16="http://schemas.microsoft.com/office/drawing/2014/main" id="{99723F2C-55FB-78FB-C444-41629C37F97B}"/>
                </a:ext>
              </a:extLst>
            </p:cNvPr>
            <p:cNvSpPr/>
            <p:nvPr/>
          </p:nvSpPr>
          <p:spPr>
            <a:xfrm>
              <a:off x="6398437" y="5963071"/>
              <a:ext cx="364313" cy="3359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49B58B0D-3B6C-602E-A81C-E993D2D40A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671"/>
          <a:stretch/>
        </p:blipFill>
        <p:spPr>
          <a:xfrm>
            <a:off x="321256" y="5093615"/>
            <a:ext cx="4421840" cy="13319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E06C2BE-33A6-0B0D-BEB9-BDB6343E77A0}"/>
              </a:ext>
            </a:extLst>
          </p:cNvPr>
          <p:cNvSpPr txBox="1"/>
          <p:nvPr/>
        </p:nvSpPr>
        <p:spPr>
          <a:xfrm>
            <a:off x="743813" y="4674742"/>
            <a:ext cx="357672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Details of the ML models</a:t>
            </a: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C9111BFE-CC24-0553-7A89-A8A53CC4454E}"/>
              </a:ext>
            </a:extLst>
          </p:cNvPr>
          <p:cNvGrpSpPr/>
          <p:nvPr/>
        </p:nvGrpSpPr>
        <p:grpSpPr>
          <a:xfrm>
            <a:off x="6695038" y="2413892"/>
            <a:ext cx="5420762" cy="823490"/>
            <a:chOff x="6695038" y="2567801"/>
            <a:chExt cx="5420762" cy="823490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57FAE89A-2FF7-90E9-D23C-6EF59C446924}"/>
                </a:ext>
              </a:extLst>
            </p:cNvPr>
            <p:cNvSpPr txBox="1"/>
            <p:nvPr/>
          </p:nvSpPr>
          <p:spPr>
            <a:xfrm>
              <a:off x="7781604" y="2615426"/>
              <a:ext cx="43341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OAA, 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RCliff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, OAA bandwidth (for 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co-location cases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id="{4E74918D-0F9C-B780-9177-567AFBF602F6}"/>
                </a:ext>
              </a:extLst>
            </p:cNvPr>
            <p:cNvSpPr txBox="1"/>
            <p:nvPr/>
          </p:nvSpPr>
          <p:spPr>
            <a:xfrm>
              <a:off x="7781604" y="2868071"/>
              <a:ext cx="37436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&lt;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RCliff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cores, </a:t>
              </a:r>
              <a:r>
                <a:rPr lang="en-US" altLang="zh-CN" sz="1400" dirty="0" err="1">
                  <a:latin typeface="Arial" panose="020B0604020202020204" pitchFamily="34" charset="0"/>
                  <a:cs typeface="Arial" panose="020B0604020202020204" pitchFamily="34" charset="0"/>
                </a:rPr>
                <a:t>RCliff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LLC ways, OAA cores, OAA LLC ways, [OAA bandwidth]&gt;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B7C8CFC-C5B3-C305-6AB6-59AA948074B5}"/>
                </a:ext>
              </a:extLst>
            </p:cNvPr>
            <p:cNvSpPr txBox="1"/>
            <p:nvPr/>
          </p:nvSpPr>
          <p:spPr>
            <a:xfrm>
              <a:off x="6695038" y="2567801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Outputs: 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D7F807AF-11A2-8A2E-7EE9-D0E3C5CA4341}"/>
                </a:ext>
              </a:extLst>
            </p:cNvPr>
            <p:cNvSpPr txBox="1"/>
            <p:nvPr/>
          </p:nvSpPr>
          <p:spPr>
            <a:xfrm>
              <a:off x="6695038" y="2820446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Format: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id="{62B9B11A-650B-914B-F6C8-B588CD5D4E32}"/>
              </a:ext>
            </a:extLst>
          </p:cNvPr>
          <p:cNvGrpSpPr/>
          <p:nvPr/>
        </p:nvGrpSpPr>
        <p:grpSpPr>
          <a:xfrm>
            <a:off x="6695038" y="3515186"/>
            <a:ext cx="5496962" cy="1042565"/>
            <a:chOff x="6695038" y="3701267"/>
            <a:chExt cx="5496962" cy="1042565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F3401D4-DF10-4CFF-ADCC-D743E3F0FFFA}"/>
                </a:ext>
              </a:extLst>
            </p:cNvPr>
            <p:cNvSpPr txBox="1"/>
            <p:nvPr/>
          </p:nvSpPr>
          <p:spPr>
            <a:xfrm>
              <a:off x="7781604" y="3748892"/>
              <a:ext cx="43341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resources that a service 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 be deprived of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 under allowable QoS slowdown</a:t>
              </a:r>
            </a:p>
          </p:txBody>
        </p:sp>
        <p:sp>
          <p:nvSpPr>
            <p:cNvPr id="56" name="文本框 55">
              <a:extLst>
                <a:ext uri="{FF2B5EF4-FFF2-40B4-BE49-F238E27FC236}">
                  <a16:creationId xmlns:a16="http://schemas.microsoft.com/office/drawing/2014/main" id="{27967419-21F8-895E-5260-6BADD5F73A60}"/>
                </a:ext>
              </a:extLst>
            </p:cNvPr>
            <p:cNvSpPr txBox="1"/>
            <p:nvPr/>
          </p:nvSpPr>
          <p:spPr>
            <a:xfrm>
              <a:off x="7781604" y="4220612"/>
              <a:ext cx="441039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&lt;Cores, LLC ways&gt;, &lt;Cores (dominated), LLC ways&gt;, &lt;Cores, LLC ways (dominated)&gt;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5117C9E2-16DB-950E-A483-958760277FC2}"/>
                </a:ext>
              </a:extLst>
            </p:cNvPr>
            <p:cNvSpPr txBox="1"/>
            <p:nvPr/>
          </p:nvSpPr>
          <p:spPr>
            <a:xfrm>
              <a:off x="6695038" y="3701267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Outputs: 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DBF058B4-BA56-E7FC-E2E9-F9E11E635C85}"/>
                </a:ext>
              </a:extLst>
            </p:cNvPr>
            <p:cNvSpPr txBox="1"/>
            <p:nvPr/>
          </p:nvSpPr>
          <p:spPr>
            <a:xfrm>
              <a:off x="6695038" y="4172987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Format:</a:t>
              </a: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38EAA8BA-C38E-03D1-D9F2-AFAF297EC6C5}"/>
              </a:ext>
            </a:extLst>
          </p:cNvPr>
          <p:cNvGrpSpPr/>
          <p:nvPr/>
        </p:nvGrpSpPr>
        <p:grpSpPr>
          <a:xfrm>
            <a:off x="6695038" y="4616480"/>
            <a:ext cx="5420761" cy="841052"/>
            <a:chOff x="6695038" y="4804649"/>
            <a:chExt cx="5420761" cy="84105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984721CD-8C1B-4EFC-86EB-EF162040758D}"/>
                </a:ext>
              </a:extLst>
            </p:cNvPr>
            <p:cNvSpPr txBox="1"/>
            <p:nvPr/>
          </p:nvSpPr>
          <p:spPr>
            <a:xfrm>
              <a:off x="7781604" y="4852274"/>
              <a:ext cx="43341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How much 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QoS slowdown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will suffer if a certain amount of resources is deprived of a specific service</a:t>
              </a:r>
            </a:p>
          </p:txBody>
        </p:sp>
        <p:sp>
          <p:nvSpPr>
            <p:cNvPr id="57" name="文本框 56">
              <a:extLst>
                <a:ext uri="{FF2B5EF4-FFF2-40B4-BE49-F238E27FC236}">
                  <a16:creationId xmlns:a16="http://schemas.microsoft.com/office/drawing/2014/main" id="{E4C1CFF6-2E9C-6624-AD72-0A53469064DF}"/>
                </a:ext>
              </a:extLst>
            </p:cNvPr>
            <p:cNvSpPr txBox="1"/>
            <p:nvPr/>
          </p:nvSpPr>
          <p:spPr>
            <a:xfrm>
              <a:off x="7781604" y="5323994"/>
              <a:ext cx="354941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500"/>
                </a:spcAft>
              </a:pP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&lt;QoS slowdown&gt;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20D5C82A-475C-8D43-1F02-A15EEC4262CC}"/>
                </a:ext>
              </a:extLst>
            </p:cNvPr>
            <p:cNvSpPr txBox="1"/>
            <p:nvPr/>
          </p:nvSpPr>
          <p:spPr>
            <a:xfrm>
              <a:off x="6695038" y="4804649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Outputs: 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A4345CC2-5B96-5990-EA7B-D6259E63CF71}"/>
                </a:ext>
              </a:extLst>
            </p:cNvPr>
            <p:cNvSpPr txBox="1"/>
            <p:nvPr/>
          </p:nvSpPr>
          <p:spPr>
            <a:xfrm>
              <a:off x="6695038" y="5276369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Format:</a:t>
              </a:r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1F39792-1BF3-A8F7-EFB2-92366D1B3E08}"/>
              </a:ext>
            </a:extLst>
          </p:cNvPr>
          <p:cNvGrpSpPr/>
          <p:nvPr/>
        </p:nvGrpSpPr>
        <p:grpSpPr>
          <a:xfrm>
            <a:off x="6695038" y="5717773"/>
            <a:ext cx="5420761" cy="841052"/>
            <a:chOff x="6695038" y="5929365"/>
            <a:chExt cx="5420761" cy="841052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2600F94-798C-4A57-B177-991D94AEF6CE}"/>
                </a:ext>
              </a:extLst>
            </p:cNvPr>
            <p:cNvSpPr txBox="1"/>
            <p:nvPr/>
          </p:nvSpPr>
          <p:spPr>
            <a:xfrm>
              <a:off x="7781604" y="5976990"/>
              <a:ext cx="43341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The </a:t>
              </a:r>
              <a:r>
                <a:rPr lang="en-US" altLang="zh-CN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scheduling actions </a:t>
              </a:r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(reducing/increasing a specific number of cores/LLC ways)</a:t>
              </a: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20C89313-8A38-AEDB-8FF6-93030B66AFF1}"/>
                </a:ext>
              </a:extLst>
            </p:cNvPr>
            <p:cNvSpPr txBox="1"/>
            <p:nvPr/>
          </p:nvSpPr>
          <p:spPr>
            <a:xfrm>
              <a:off x="7781604" y="6448710"/>
              <a:ext cx="2553021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Arial" panose="020B0604020202020204" pitchFamily="34" charset="0"/>
                  <a:cs typeface="Arial" panose="020B0604020202020204" pitchFamily="34" charset="0"/>
                </a:rPr>
                <a:t>&lt;Core step, LLC way step&gt;</a:t>
              </a: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41F1A96-3DC7-6D02-793D-2EA5E492D622}"/>
                </a:ext>
              </a:extLst>
            </p:cNvPr>
            <p:cNvSpPr txBox="1"/>
            <p:nvPr/>
          </p:nvSpPr>
          <p:spPr>
            <a:xfrm>
              <a:off x="6695038" y="5929365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Outputs: 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CD136530-1A43-F926-9D35-B1F5A6B4070F}"/>
                </a:ext>
              </a:extLst>
            </p:cNvPr>
            <p:cNvSpPr txBox="1"/>
            <p:nvPr/>
          </p:nvSpPr>
          <p:spPr>
            <a:xfrm>
              <a:off x="6695038" y="6401085"/>
              <a:ext cx="121275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>
                <a:spcAft>
                  <a:spcPts val="500"/>
                </a:spcAft>
              </a:pPr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Format: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9355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13B75-BB44-4888-9B9C-13E603E5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Model-A:</a:t>
            </a:r>
            <a:r>
              <a:rPr lang="zh-CN" altLang="en-US" dirty="0"/>
              <a:t> </a:t>
            </a:r>
            <a:r>
              <a:rPr lang="en-US" altLang="zh-CN" dirty="0"/>
              <a:t>Aiming</a:t>
            </a:r>
            <a:r>
              <a:rPr lang="zh-CN" altLang="en-US" dirty="0"/>
              <a:t> </a:t>
            </a:r>
            <a:r>
              <a:rPr lang="en-US" altLang="zh-CN" dirty="0"/>
              <a:t>OAA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09D09F-B865-49E8-BE55-0A5A0518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Model-A</a:t>
            </a:r>
            <a:r>
              <a:rPr lang="en-US" altLang="zh-CN" b="1" dirty="0"/>
              <a:t> predicts </a:t>
            </a:r>
            <a:r>
              <a:rPr lang="en-US" altLang="zh-CN" b="1" dirty="0" err="1"/>
              <a:t>RCliff</a:t>
            </a:r>
            <a:r>
              <a:rPr lang="en-US" altLang="zh-CN" b="1" dirty="0"/>
              <a:t>, OAA and OAA bandwidth.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Model-A</a:t>
            </a:r>
            <a:r>
              <a:rPr lang="en-US" altLang="zh-CN" b="1" dirty="0"/>
              <a:t> inputs:</a:t>
            </a:r>
          </a:p>
          <a:p>
            <a:pPr lvl="1"/>
            <a:r>
              <a:rPr lang="en-US" altLang="zh-CN" dirty="0"/>
              <a:t>&lt;IPC, Cache Misses, MBL, CPU Usage, </a:t>
            </a:r>
            <a:r>
              <a:rPr lang="en-US" altLang="zh-CN" dirty="0" err="1"/>
              <a:t>Virt</a:t>
            </a:r>
            <a:r>
              <a:rPr lang="en-US" altLang="zh-CN" dirty="0"/>
              <a:t>. Memory, Res. Memory, Allocated Cores, Allocated Cache, Core Frequency&gt;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Model-A</a:t>
            </a:r>
            <a:r>
              <a:rPr lang="en-US" altLang="zh-CN" b="1" dirty="0"/>
              <a:t> outputs:</a:t>
            </a:r>
          </a:p>
          <a:p>
            <a:pPr lvl="1"/>
            <a:r>
              <a:rPr lang="en-US" altLang="zh-CN" dirty="0"/>
              <a:t> &lt;</a:t>
            </a:r>
            <a:r>
              <a:rPr lang="en-US" altLang="zh-CN" dirty="0" err="1"/>
              <a:t>RCliff</a:t>
            </a:r>
            <a:r>
              <a:rPr lang="en-US" altLang="zh-CN" dirty="0"/>
              <a:t> cores, </a:t>
            </a:r>
            <a:r>
              <a:rPr lang="en-US" altLang="zh-CN" dirty="0" err="1"/>
              <a:t>RCliff</a:t>
            </a:r>
            <a:r>
              <a:rPr lang="en-US" altLang="zh-CN" dirty="0"/>
              <a:t> LLC ways, OAA cores, OAA LLC ways, OAA bandwidth&gt;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3464A067-8354-5EF7-7295-43A4D403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516" y="3874943"/>
            <a:ext cx="4110885" cy="2742673"/>
          </a:xfrm>
          <a:prstGeom prst="rect">
            <a:avLst/>
          </a:prstGeom>
        </p:spPr>
      </p:pic>
      <p:sp>
        <p:nvSpPr>
          <p:cNvPr id="24" name="内容占位符 2">
            <a:extLst>
              <a:ext uri="{FF2B5EF4-FFF2-40B4-BE49-F238E27FC236}">
                <a16:creationId xmlns:a16="http://schemas.microsoft.com/office/drawing/2014/main" id="{594D8FA3-7DA8-4867-63FA-DDB4368EC199}"/>
              </a:ext>
            </a:extLst>
          </p:cNvPr>
          <p:cNvSpPr txBox="1">
            <a:spLocks/>
          </p:cNvSpPr>
          <p:nvPr/>
        </p:nvSpPr>
        <p:spPr>
          <a:xfrm>
            <a:off x="426378" y="3755222"/>
            <a:ext cx="7361871" cy="3102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</a:rPr>
              <a:t>Model-A’ </a:t>
            </a:r>
            <a:r>
              <a:rPr lang="en-US" altLang="zh-CN" sz="3000" b="1" dirty="0"/>
              <a:t>is used in co-location cases.</a:t>
            </a:r>
          </a:p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</a:rPr>
              <a:t>Model-A’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000" b="1" dirty="0"/>
              <a:t>inputs: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Input features of Model-A 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&lt;Cores used by neighbors, Cache used by neighbors, Memory BW used by neighbors&gt;</a:t>
            </a:r>
          </a:p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</a:rPr>
              <a:t>Model-A’</a:t>
            </a:r>
            <a:r>
              <a:rPr lang="en-US" altLang="zh-CN" sz="3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sz="3000" b="1" dirty="0"/>
              <a:t>outputs:  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Same as Model-A</a:t>
            </a:r>
          </a:p>
          <a:p>
            <a:pPr>
              <a:lnSpc>
                <a:spcPct val="80000"/>
              </a:lnSpc>
            </a:pPr>
            <a:endParaRPr lang="en-US" altLang="zh-CN" sz="3000" dirty="0"/>
          </a:p>
        </p:txBody>
      </p:sp>
    </p:spTree>
    <p:extLst>
      <p:ext uri="{BB962C8B-B14F-4D97-AF65-F5344CB8AC3E}">
        <p14:creationId xmlns:p14="http://schemas.microsoft.com/office/powerpoint/2010/main" val="50819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13B75-BB44-4888-9B9C-13E603E5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Model-B: Balancing QoS and Resources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09D09F-B865-49E8-BE55-0A5A0518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>
                <a:solidFill>
                  <a:srgbClr val="C00000"/>
                </a:solidFill>
              </a:rPr>
              <a:t>Model-B</a:t>
            </a:r>
            <a:r>
              <a:rPr lang="en-US" altLang="zh-CN" b="1" dirty="0"/>
              <a:t> balances the QoS and resource allocations among co-located LC services.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Model-B </a:t>
            </a:r>
            <a:r>
              <a:rPr lang="en-US" altLang="zh-CN" b="1" dirty="0"/>
              <a:t>inputs: </a:t>
            </a:r>
          </a:p>
          <a:p>
            <a:pPr lvl="1"/>
            <a:r>
              <a:rPr lang="en-US" altLang="zh-CN" sz="2600" dirty="0"/>
              <a:t>Input features of Model-A</a:t>
            </a:r>
            <a:r>
              <a:rPr lang="en-US" altLang="zh-CN" dirty="0"/>
              <a:t>’</a:t>
            </a:r>
            <a:r>
              <a:rPr lang="en-US" altLang="zh-CN" sz="2600" dirty="0"/>
              <a:t> </a:t>
            </a:r>
          </a:p>
          <a:p>
            <a:pPr lvl="1"/>
            <a:r>
              <a:rPr lang="en-US" altLang="zh-CN" dirty="0"/>
              <a:t>QoS Slowdown</a:t>
            </a:r>
          </a:p>
          <a:p>
            <a:pPr marL="0" indent="0">
              <a:buNone/>
            </a:pPr>
            <a:endParaRPr lang="en-US" altLang="zh-CN" dirty="0"/>
          </a:p>
          <a:p>
            <a:pPr lvl="1"/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33A9F65-0FF9-9495-D19F-8F143A706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537" y="1382983"/>
            <a:ext cx="2967496" cy="3092791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47F0CB8-9F09-CCBE-AAED-5AB1D3775DB9}"/>
              </a:ext>
            </a:extLst>
          </p:cNvPr>
          <p:cNvSpPr txBox="1">
            <a:spLocks/>
          </p:cNvSpPr>
          <p:nvPr/>
        </p:nvSpPr>
        <p:spPr>
          <a:xfrm>
            <a:off x="426378" y="2957660"/>
            <a:ext cx="8133159" cy="154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Model-B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outputs</a:t>
            </a:r>
            <a:r>
              <a:rPr lang="en-US" altLang="zh-CN" sz="3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3 policies as the computing units and memory resource can be </a:t>
            </a:r>
            <a:r>
              <a:rPr lang="en-US" altLang="zh-CN" sz="3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fungible</a:t>
            </a:r>
            <a:r>
              <a:rPr lang="en-US" altLang="zh-CN" sz="30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: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&lt;Cores, LLC ways&gt;, &lt;Cores (dominated), LLC ways&gt;,</a:t>
            </a:r>
            <a:r>
              <a:rPr lang="en-US" altLang="zh-CN" sz="2600" dirty="0"/>
              <a:t> </a:t>
            </a:r>
            <a:r>
              <a:rPr lang="en-US" altLang="zh-CN" sz="26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&lt;Cores, LLC ways (dominated)&gt;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503D006-B348-428C-9227-7F3F5AA14574}"/>
              </a:ext>
            </a:extLst>
          </p:cNvPr>
          <p:cNvSpPr txBox="1">
            <a:spLocks/>
          </p:cNvSpPr>
          <p:nvPr/>
        </p:nvSpPr>
        <p:spPr>
          <a:xfrm>
            <a:off x="426377" y="4475775"/>
            <a:ext cx="11339243" cy="9163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Model-B’</a:t>
            </a:r>
            <a:r>
              <a:rPr lang="en-US" altLang="zh-CN" sz="3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predicts QoS </a:t>
            </a:r>
            <a:r>
              <a:rPr lang="en-US" altLang="zh-CN" sz="3000" b="1" dirty="0"/>
              <a:t>slowdown if a certain amount of resources is deprived of a specific service.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43F2F02-805C-0698-967F-BD341BAC258A}"/>
              </a:ext>
            </a:extLst>
          </p:cNvPr>
          <p:cNvSpPr txBox="1">
            <a:spLocks/>
          </p:cNvSpPr>
          <p:nvPr/>
        </p:nvSpPr>
        <p:spPr>
          <a:xfrm>
            <a:off x="426377" y="5325490"/>
            <a:ext cx="4946901" cy="1584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</a:rPr>
              <a:t>Model-B’</a:t>
            </a:r>
            <a:r>
              <a:rPr lang="en-US" altLang="zh-CN" sz="3000" b="1" dirty="0"/>
              <a:t> inputs: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Input features of Model-A’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&lt;Cores after deprivation, Cache after deprivation&gt;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0C74D54B-8750-5B10-E62E-1762ACEEB289}"/>
              </a:ext>
            </a:extLst>
          </p:cNvPr>
          <p:cNvSpPr txBox="1">
            <a:spLocks/>
          </p:cNvSpPr>
          <p:nvPr/>
        </p:nvSpPr>
        <p:spPr>
          <a:xfrm>
            <a:off x="5744666" y="5392132"/>
            <a:ext cx="4946901" cy="184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zh-CN" sz="3000" b="1" dirty="0">
                <a:solidFill>
                  <a:schemeClr val="accent1">
                    <a:lumMod val="75000"/>
                  </a:schemeClr>
                </a:solidFill>
              </a:rPr>
              <a:t>Model-B’</a:t>
            </a:r>
            <a:r>
              <a:rPr lang="en-US" altLang="zh-CN" sz="3000" b="1" dirty="0"/>
              <a:t> outputs:</a:t>
            </a:r>
          </a:p>
          <a:p>
            <a:pPr lvl="1">
              <a:lnSpc>
                <a:spcPct val="80000"/>
              </a:lnSpc>
            </a:pPr>
            <a:r>
              <a:rPr lang="en-US" altLang="zh-CN" sz="2600" dirty="0"/>
              <a:t>QoS slowdown</a:t>
            </a:r>
          </a:p>
        </p:txBody>
      </p:sp>
    </p:spTree>
    <p:extLst>
      <p:ext uri="{BB962C8B-B14F-4D97-AF65-F5344CB8AC3E}">
        <p14:creationId xmlns:p14="http://schemas.microsoft.com/office/powerpoint/2010/main" val="3973494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213B75-BB44-4888-9B9C-13E603E5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Model-C: Handling the Changes On the Fly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09D09F-B865-49E8-BE55-0A5A05188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b="1" dirty="0"/>
              <a:t>Model-C shepherds the allocations and recovers from the QoS violation and resource over-provision cases.</a:t>
            </a:r>
          </a:p>
          <a:p>
            <a:r>
              <a:rPr lang="en-US" altLang="zh-CN" b="1" dirty="0"/>
              <a:t>Model-C inputs:</a:t>
            </a:r>
          </a:p>
          <a:p>
            <a:pPr lvl="1"/>
            <a:r>
              <a:rPr lang="en-US" altLang="zh-CN" dirty="0"/>
              <a:t>&lt;IPC, Cache Misses, MBL, CPU Usage, Allocated Cores, Allocated Cache, Core Frequency, Response Latency&gt;</a:t>
            </a:r>
          </a:p>
          <a:p>
            <a:r>
              <a:rPr lang="en-US" altLang="zh-CN" b="1" dirty="0"/>
              <a:t>Action:</a:t>
            </a:r>
          </a:p>
          <a:p>
            <a:pPr lvl="1"/>
            <a:r>
              <a:rPr lang="pt-BR" altLang="zh-CN" dirty="0"/>
              <a:t>{&lt;m,n&gt; | m ∈ [−3,3], n ∈ [−3,3]}</a:t>
            </a:r>
          </a:p>
          <a:p>
            <a:pPr lvl="1"/>
            <a:r>
              <a:rPr lang="pt-BR" altLang="zh-CN" dirty="0"/>
              <a:t>m indicates the action on cores; n indicates the action on LLC ways.</a:t>
            </a:r>
          </a:p>
          <a:p>
            <a:r>
              <a:rPr lang="pt-BR" altLang="zh-CN" b="1" dirty="0"/>
              <a:t>Reward:</a:t>
            </a:r>
          </a:p>
          <a:p>
            <a:pPr marL="457200" lvl="1" indent="0">
              <a:buNone/>
            </a:pPr>
            <a:r>
              <a:rPr lang="en-US" altLang="zh-CN" sz="1800" dirty="0"/>
              <a:t>If Latency</a:t>
            </a:r>
            <a:r>
              <a:rPr lang="en-US" altLang="zh-CN" sz="1800" baseline="-25000" dirty="0"/>
              <a:t>t−1</a:t>
            </a:r>
            <a:r>
              <a:rPr lang="en-US" altLang="zh-CN" sz="1800" dirty="0"/>
              <a:t> &gt; </a:t>
            </a:r>
            <a:r>
              <a:rPr lang="en-US" altLang="zh-CN" sz="1800" dirty="0" err="1"/>
              <a:t>Latency</a:t>
            </a:r>
            <a:r>
              <a:rPr lang="en-US" altLang="zh-CN" sz="1800" baseline="-25000" dirty="0" err="1"/>
              <a:t>t</a:t>
            </a:r>
            <a:r>
              <a:rPr lang="en-US" altLang="zh-CN" sz="1800" dirty="0"/>
              <a:t> :</a:t>
            </a:r>
          </a:p>
          <a:p>
            <a:pPr marL="457200" lvl="1" indent="0">
              <a:buNone/>
            </a:pPr>
            <a:r>
              <a:rPr lang="en-US" altLang="zh-CN" sz="1800" dirty="0"/>
              <a:t>	R</a:t>
            </a:r>
            <a:r>
              <a:rPr lang="en-US" altLang="zh-CN" sz="1800" baseline="-25000" dirty="0"/>
              <a:t>t</a:t>
            </a:r>
            <a:r>
              <a:rPr lang="en-US" altLang="zh-CN" sz="1800" dirty="0"/>
              <a:t> = log(1+Latency</a:t>
            </a:r>
            <a:r>
              <a:rPr lang="en-US" altLang="zh-CN" sz="1800" baseline="-25000" dirty="0"/>
              <a:t>t−1</a:t>
            </a:r>
            <a:r>
              <a:rPr lang="en-US" altLang="zh-CN" sz="1800" dirty="0"/>
              <a:t>−Latency</a:t>
            </a:r>
            <a:r>
              <a:rPr lang="en-US" altLang="zh-CN" sz="1800" baseline="-25000" dirty="0"/>
              <a:t>t</a:t>
            </a:r>
            <a:r>
              <a:rPr lang="en-US" altLang="zh-CN" sz="1800" dirty="0"/>
              <a:t>)−(∆</a:t>
            </a:r>
            <a:r>
              <a:rPr lang="en-US" altLang="zh-CN" sz="1800" dirty="0" err="1"/>
              <a:t>CoreNum</a:t>
            </a:r>
            <a:r>
              <a:rPr lang="en-US" altLang="zh-CN" sz="1800" dirty="0"/>
              <a:t>+∆</a:t>
            </a:r>
            <a:r>
              <a:rPr lang="en-US" altLang="zh-CN" sz="1800" dirty="0" err="1"/>
              <a:t>CacheWay</a:t>
            </a:r>
            <a:r>
              <a:rPr lang="en-US" altLang="zh-CN" sz="1800" dirty="0"/>
              <a:t>)</a:t>
            </a:r>
          </a:p>
          <a:p>
            <a:pPr marL="457200" lvl="1" indent="0">
              <a:buNone/>
            </a:pPr>
            <a:r>
              <a:rPr lang="en-US" altLang="zh-CN" sz="1800" dirty="0"/>
              <a:t>If Latency</a:t>
            </a:r>
            <a:r>
              <a:rPr lang="en-US" altLang="zh-CN" sz="1800" baseline="-25000" dirty="0"/>
              <a:t>t−1</a:t>
            </a:r>
            <a:r>
              <a:rPr lang="en-US" altLang="zh-CN" sz="1800" dirty="0"/>
              <a:t> &lt; </a:t>
            </a:r>
            <a:r>
              <a:rPr lang="en-US" altLang="zh-CN" sz="1800" dirty="0" err="1"/>
              <a:t>Latency</a:t>
            </a:r>
            <a:r>
              <a:rPr lang="en-US" altLang="zh-CN" sz="1800" baseline="-25000" dirty="0" err="1"/>
              <a:t>t</a:t>
            </a:r>
            <a:r>
              <a:rPr lang="en-US" altLang="zh-CN" sz="1800" dirty="0"/>
              <a:t> :</a:t>
            </a:r>
          </a:p>
          <a:p>
            <a:pPr marL="457200" lvl="1" indent="0">
              <a:buNone/>
            </a:pPr>
            <a:r>
              <a:rPr lang="en-US" altLang="zh-CN" sz="1800" dirty="0"/>
              <a:t>	R</a:t>
            </a:r>
            <a:r>
              <a:rPr lang="en-US" altLang="zh-CN" sz="1800" baseline="-25000" dirty="0"/>
              <a:t>t</a:t>
            </a:r>
            <a:r>
              <a:rPr lang="en-US" altLang="zh-CN" sz="1800" dirty="0"/>
              <a:t> = −log(1+Latency</a:t>
            </a:r>
            <a:r>
              <a:rPr lang="en-US" altLang="zh-CN" sz="1800" baseline="-25000" dirty="0"/>
              <a:t>t</a:t>
            </a:r>
            <a:r>
              <a:rPr lang="en-US" altLang="zh-CN" sz="1800" dirty="0"/>
              <a:t> −Latency</a:t>
            </a:r>
            <a:r>
              <a:rPr lang="en-US" altLang="zh-CN" sz="1800" baseline="-25000" dirty="0"/>
              <a:t>t−1</a:t>
            </a:r>
            <a:r>
              <a:rPr lang="en-US" altLang="zh-CN" sz="1800" dirty="0"/>
              <a:t>)−(∆</a:t>
            </a:r>
            <a:r>
              <a:rPr lang="en-US" altLang="zh-CN" sz="1800" dirty="0" err="1"/>
              <a:t>CoreNum</a:t>
            </a:r>
            <a:r>
              <a:rPr lang="en-US" altLang="zh-CN" sz="1800" dirty="0"/>
              <a:t>+∆</a:t>
            </a:r>
            <a:r>
              <a:rPr lang="en-US" altLang="zh-CN" sz="1800" dirty="0" err="1"/>
              <a:t>CacheWay</a:t>
            </a:r>
            <a:r>
              <a:rPr lang="en-US" altLang="zh-CN" sz="1800" dirty="0"/>
              <a:t>)</a:t>
            </a:r>
          </a:p>
          <a:p>
            <a:pPr marL="457200" lvl="1" indent="0">
              <a:buNone/>
            </a:pPr>
            <a:r>
              <a:rPr lang="en-US" altLang="zh-CN" sz="1800" dirty="0"/>
              <a:t>If Latency</a:t>
            </a:r>
            <a:r>
              <a:rPr lang="en-US" altLang="zh-CN" sz="1800" baseline="-25000" dirty="0"/>
              <a:t>t−1</a:t>
            </a:r>
            <a:r>
              <a:rPr lang="en-US" altLang="zh-CN" sz="1800" dirty="0"/>
              <a:t> = </a:t>
            </a:r>
            <a:r>
              <a:rPr lang="en-US" altLang="zh-CN" sz="1800" dirty="0" err="1"/>
              <a:t>Latency</a:t>
            </a:r>
            <a:r>
              <a:rPr lang="en-US" altLang="zh-CN" sz="1800" baseline="-25000" dirty="0" err="1"/>
              <a:t>t</a:t>
            </a:r>
            <a:r>
              <a:rPr lang="en-US" altLang="zh-CN" sz="1800" dirty="0"/>
              <a:t> :</a:t>
            </a:r>
          </a:p>
          <a:p>
            <a:pPr marL="457200" lvl="1" indent="0">
              <a:buNone/>
            </a:pPr>
            <a:r>
              <a:rPr lang="en-US" altLang="zh-CN" sz="1800" dirty="0"/>
              <a:t>	R</a:t>
            </a:r>
            <a:r>
              <a:rPr lang="en-US" altLang="zh-CN" sz="1800" baseline="-25000" dirty="0"/>
              <a:t>t</a:t>
            </a:r>
            <a:r>
              <a:rPr lang="en-US" altLang="zh-CN" sz="1800" dirty="0"/>
              <a:t> = −(∆</a:t>
            </a:r>
            <a:r>
              <a:rPr lang="en-US" altLang="zh-CN" sz="1800" dirty="0" err="1"/>
              <a:t>CoreNum</a:t>
            </a:r>
            <a:r>
              <a:rPr lang="en-US" altLang="zh-CN" sz="1800" dirty="0"/>
              <a:t>+∆</a:t>
            </a:r>
            <a:r>
              <a:rPr lang="en-US" altLang="zh-CN" sz="1800" dirty="0" err="1"/>
              <a:t>CacheWay</a:t>
            </a:r>
            <a:r>
              <a:rPr lang="en-US" altLang="zh-CN" sz="1800" dirty="0"/>
              <a:t>)</a:t>
            </a:r>
          </a:p>
          <a:p>
            <a:endParaRPr lang="zh-CN" altLang="en-US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E4EAB31-3968-131A-DC52-5024060D03E6}"/>
              </a:ext>
            </a:extLst>
          </p:cNvPr>
          <p:cNvGrpSpPr/>
          <p:nvPr/>
        </p:nvGrpSpPr>
        <p:grpSpPr>
          <a:xfrm>
            <a:off x="8546969" y="4629018"/>
            <a:ext cx="2885649" cy="1462997"/>
            <a:chOff x="8514571" y="3145970"/>
            <a:chExt cx="2885649" cy="1462997"/>
          </a:xfrm>
        </p:grpSpPr>
        <p:cxnSp>
          <p:nvCxnSpPr>
            <p:cNvPr id="9" name="连接符: 肘形 8">
              <a:extLst>
                <a:ext uri="{FF2B5EF4-FFF2-40B4-BE49-F238E27FC236}">
                  <a16:creationId xmlns:a16="http://schemas.microsoft.com/office/drawing/2014/main" id="{A47564CD-8DC5-164B-5AE1-69A8801B22C8}"/>
                </a:ext>
              </a:extLst>
            </p:cNvPr>
            <p:cNvCxnSpPr>
              <a:stCxn id="10" idx="3"/>
              <a:endCxn id="11" idx="3"/>
            </p:cNvCxnSpPr>
            <p:nvPr/>
          </p:nvCxnSpPr>
          <p:spPr>
            <a:xfrm>
              <a:off x="10670349" y="3330133"/>
              <a:ext cx="9525" cy="1094671"/>
            </a:xfrm>
            <a:prstGeom prst="bentConnector3">
              <a:avLst>
                <a:gd name="adj1" fmla="val 2500000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F7E64913-8E65-49B7-58AF-0C0DB7F9464A}"/>
                </a:ext>
              </a:extLst>
            </p:cNvPr>
            <p:cNvSpPr/>
            <p:nvPr/>
          </p:nvSpPr>
          <p:spPr>
            <a:xfrm>
              <a:off x="9203744" y="3145970"/>
              <a:ext cx="1466605" cy="368326"/>
            </a:xfrm>
            <a:prstGeom prst="roundRect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DQN agent</a:t>
              </a:r>
              <a:endPara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CF7B1CB4-297B-FAD3-8888-74FF6BE14EAB}"/>
                </a:ext>
              </a:extLst>
            </p:cNvPr>
            <p:cNvSpPr/>
            <p:nvPr/>
          </p:nvSpPr>
          <p:spPr>
            <a:xfrm>
              <a:off x="9213269" y="4240641"/>
              <a:ext cx="1466605" cy="368326"/>
            </a:xfrm>
            <a:prstGeom prst="roundRect">
              <a:avLst/>
            </a:prstGeom>
            <a:noFill/>
            <a:ln w="1905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Environment</a:t>
              </a:r>
              <a:endPara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cxnSp>
          <p:nvCxnSpPr>
            <p:cNvPr id="12" name="连接符: 肘形 11">
              <a:extLst>
                <a:ext uri="{FF2B5EF4-FFF2-40B4-BE49-F238E27FC236}">
                  <a16:creationId xmlns:a16="http://schemas.microsoft.com/office/drawing/2014/main" id="{13BCFA80-F74A-2ACC-13A4-4A40208E0093}"/>
                </a:ext>
              </a:extLst>
            </p:cNvPr>
            <p:cNvCxnSpPr>
              <a:cxnSpLocks/>
              <a:stCxn id="11" idx="1"/>
              <a:endCxn id="10" idx="1"/>
            </p:cNvCxnSpPr>
            <p:nvPr/>
          </p:nvCxnSpPr>
          <p:spPr>
            <a:xfrm rot="10800000">
              <a:off x="9203745" y="3330134"/>
              <a:ext cx="9525" cy="1094671"/>
            </a:xfrm>
            <a:prstGeom prst="bentConnector3">
              <a:avLst>
                <a:gd name="adj1" fmla="val 2500000"/>
              </a:avLst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8B9F551E-E2F1-29CC-B8D0-7F26639C2852}"/>
                </a:ext>
              </a:extLst>
            </p:cNvPr>
            <p:cNvCxnSpPr>
              <a:stCxn id="11" idx="0"/>
              <a:endCxn id="10" idx="2"/>
            </p:cNvCxnSpPr>
            <p:nvPr/>
          </p:nvCxnSpPr>
          <p:spPr>
            <a:xfrm flipH="1" flipV="1">
              <a:off x="9937047" y="3514296"/>
              <a:ext cx="9525" cy="72634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CE7B2A5-5607-0474-0986-A4EDF8E657EB}"/>
                </a:ext>
              </a:extLst>
            </p:cNvPr>
            <p:cNvSpPr txBox="1"/>
            <p:nvPr/>
          </p:nvSpPr>
          <p:spPr>
            <a:xfrm>
              <a:off x="9412150" y="3765341"/>
              <a:ext cx="107426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Reward</a:t>
              </a:r>
              <a:endParaRPr lang="en-US" altLang="zh-CN" sz="1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374947E-8797-6DD8-AB17-857AE409F7DC}"/>
                </a:ext>
              </a:extLst>
            </p:cNvPr>
            <p:cNvSpPr txBox="1"/>
            <p:nvPr/>
          </p:nvSpPr>
          <p:spPr>
            <a:xfrm>
              <a:off x="8514571" y="3765341"/>
              <a:ext cx="933672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Status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8DCFE784-BDA1-C0D1-8164-2F6A688DA2EF}"/>
                </a:ext>
              </a:extLst>
            </p:cNvPr>
            <p:cNvSpPr txBox="1"/>
            <p:nvPr/>
          </p:nvSpPr>
          <p:spPr>
            <a:xfrm>
              <a:off x="10433370" y="3765341"/>
              <a:ext cx="96685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en-US" altLang="zh-CN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Action</a:t>
              </a:r>
              <a:endParaRPr lang="en-US" altLang="zh-CN" sz="10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D6C61876-D2A4-D557-1E88-3E2595F30C2D}"/>
              </a:ext>
            </a:extLst>
          </p:cNvPr>
          <p:cNvSpPr/>
          <p:nvPr/>
        </p:nvSpPr>
        <p:spPr>
          <a:xfrm>
            <a:off x="1856920" y="4903049"/>
            <a:ext cx="2753179" cy="30440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26F07BC8-E34C-AA37-8409-87F6ADC88563}"/>
              </a:ext>
            </a:extLst>
          </p:cNvPr>
          <p:cNvCxnSpPr>
            <a:cxnSpLocks/>
          </p:cNvCxnSpPr>
          <p:nvPr/>
        </p:nvCxnSpPr>
        <p:spPr>
          <a:xfrm flipV="1">
            <a:off x="4002111" y="4686948"/>
            <a:ext cx="0" cy="209386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14FF23C6-0AD9-8147-524B-449C39CBFB26}"/>
              </a:ext>
            </a:extLst>
          </p:cNvPr>
          <p:cNvSpPr txBox="1"/>
          <p:nvPr/>
        </p:nvSpPr>
        <p:spPr>
          <a:xfrm>
            <a:off x="3005068" y="4026124"/>
            <a:ext cx="2010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Mitigate QoS violations</a:t>
            </a:r>
            <a:endParaRPr lang="zh-CN" altLang="en-US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770A6759-F658-0709-6FB5-D7F26CAF6834}"/>
              </a:ext>
            </a:extLst>
          </p:cNvPr>
          <p:cNvSpPr/>
          <p:nvPr/>
        </p:nvSpPr>
        <p:spPr>
          <a:xfrm>
            <a:off x="4653504" y="4903049"/>
            <a:ext cx="2753179" cy="3044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6036C79B-B66A-EAB4-2E2F-3AD9BEC6C6FF}"/>
              </a:ext>
            </a:extLst>
          </p:cNvPr>
          <p:cNvCxnSpPr>
            <a:cxnSpLocks/>
          </p:cNvCxnSpPr>
          <p:nvPr/>
        </p:nvCxnSpPr>
        <p:spPr>
          <a:xfrm flipV="1">
            <a:off x="6746354" y="4686948"/>
            <a:ext cx="0" cy="209386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id="{46D1A66B-7610-567B-330F-212CFF7C008C}"/>
              </a:ext>
            </a:extLst>
          </p:cNvPr>
          <p:cNvSpPr txBox="1"/>
          <p:nvPr/>
        </p:nvSpPr>
        <p:spPr>
          <a:xfrm>
            <a:off x="5491909" y="4026124"/>
            <a:ext cx="2527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Minimize resource usage</a:t>
            </a:r>
            <a:endParaRPr lang="zh-CN" altLang="en-US" sz="22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矩形: 圆角 4">
            <a:extLst>
              <a:ext uri="{FF2B5EF4-FFF2-40B4-BE49-F238E27FC236}">
                <a16:creationId xmlns:a16="http://schemas.microsoft.com/office/drawing/2014/main" id="{A773E9EA-8FD4-46E2-6D1D-6FB05970719B}"/>
              </a:ext>
            </a:extLst>
          </p:cNvPr>
          <p:cNvSpPr/>
          <p:nvPr/>
        </p:nvSpPr>
        <p:spPr>
          <a:xfrm>
            <a:off x="1856920" y="5468638"/>
            <a:ext cx="2943686" cy="304402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: 圆角 5">
            <a:extLst>
              <a:ext uri="{FF2B5EF4-FFF2-40B4-BE49-F238E27FC236}">
                <a16:creationId xmlns:a16="http://schemas.microsoft.com/office/drawing/2014/main" id="{48A6F9C6-0A16-3FB5-99B3-9DAECF953E5E}"/>
              </a:ext>
            </a:extLst>
          </p:cNvPr>
          <p:cNvSpPr/>
          <p:nvPr/>
        </p:nvSpPr>
        <p:spPr>
          <a:xfrm>
            <a:off x="4852989" y="5456389"/>
            <a:ext cx="2753180" cy="3044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91597AA-04E8-19E7-EC3F-7770BB296A14}"/>
              </a:ext>
            </a:extLst>
          </p:cNvPr>
          <p:cNvSpPr/>
          <p:nvPr/>
        </p:nvSpPr>
        <p:spPr>
          <a:xfrm>
            <a:off x="1856920" y="6034991"/>
            <a:ext cx="2847839" cy="304402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77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2D187-5D60-403E-AF72-AF465DF9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Central Logic - Using ML Models in a Pipelined Way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EB0F4F-DCA1-0379-264E-F7C61957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Algorithm 1: Allocating resources for a coming LC service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CC1F5-B2AD-FC45-35A8-CB47A4AE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39" y="1762016"/>
            <a:ext cx="6343650" cy="473085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DD7E0D7-9ED2-CBD1-18FE-0EC92E0EC848}"/>
              </a:ext>
            </a:extLst>
          </p:cNvPr>
          <p:cNvSpPr/>
          <p:nvPr/>
        </p:nvSpPr>
        <p:spPr>
          <a:xfrm>
            <a:off x="5807075" y="3041649"/>
            <a:ext cx="1758950" cy="3390901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64D7E8FA-18BE-C8BF-596A-042EC7C009A5}"/>
              </a:ext>
            </a:extLst>
          </p:cNvPr>
          <p:cNvSpPr txBox="1">
            <a:spLocks/>
          </p:cNvSpPr>
          <p:nvPr/>
        </p:nvSpPr>
        <p:spPr>
          <a:xfrm>
            <a:off x="426379" y="1762017"/>
            <a:ext cx="5261260" cy="467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Enable Model-A/A’ to get the OAA and </a:t>
            </a:r>
            <a:r>
              <a:rPr lang="en-US" altLang="zh-CN" sz="2400" dirty="0" err="1"/>
              <a:t>RCliff</a:t>
            </a:r>
            <a:endParaRPr lang="en-US" altLang="zh-CN" sz="2400" dirty="0"/>
          </a:p>
          <a:p>
            <a:r>
              <a:rPr lang="en-US" altLang="zh-CN" sz="2400" dirty="0"/>
              <a:t>If idle resources are sufficient to satisfy the new LC service,</a:t>
            </a:r>
            <a:r>
              <a:rPr lang="zh-CN" altLang="en-US" sz="2400" dirty="0"/>
              <a:t> </a:t>
            </a:r>
            <a:r>
              <a:rPr lang="en-US" altLang="zh-CN" sz="2400" dirty="0"/>
              <a:t>then</a:t>
            </a:r>
            <a:r>
              <a:rPr lang="zh-CN" altLang="en-US" sz="2400" dirty="0"/>
              <a:t> </a:t>
            </a:r>
            <a:r>
              <a:rPr lang="en-US" altLang="zh-CN" sz="2400" dirty="0"/>
              <a:t>allocate resources to the service</a:t>
            </a:r>
          </a:p>
          <a:p>
            <a:r>
              <a:rPr lang="en-US" altLang="zh-CN" sz="2400" dirty="0"/>
              <a:t>If not, enable Model-B to deprive resources from neighbors and allocate them to the new one</a:t>
            </a:r>
          </a:p>
          <a:p>
            <a:r>
              <a:rPr lang="en-US" altLang="zh-CN" sz="2400" dirty="0"/>
              <a:t>Enable resource sharing if necessary</a:t>
            </a:r>
          </a:p>
        </p:txBody>
      </p:sp>
    </p:spTree>
    <p:extLst>
      <p:ext uri="{BB962C8B-B14F-4D97-AF65-F5344CB8AC3E}">
        <p14:creationId xmlns:p14="http://schemas.microsoft.com/office/powerpoint/2010/main" val="2872914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E4406-4601-6B35-5404-7210E87DE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Executive 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58895-10B7-D58E-47B7-0E874DB9A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Runtime resource scheduling becomes the pivot for Quality of Service (QoS) control in complicated co-location cases.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Challenges:</a:t>
            </a:r>
          </a:p>
          <a:p>
            <a:pPr lvl="1"/>
            <a:r>
              <a:rPr lang="en-US" altLang="zh-CN" dirty="0"/>
              <a:t>Co-located services exhibit</a:t>
            </a:r>
            <a:r>
              <a:rPr lang="en-US" altLang="zh-CN" b="1" dirty="0">
                <a:solidFill>
                  <a:srgbClr val="C00000"/>
                </a:solidFill>
              </a:rPr>
              <a:t> diverse behaviors</a:t>
            </a:r>
            <a:r>
              <a:rPr lang="en-US" altLang="zh-CN" dirty="0">
                <a:solidFill>
                  <a:srgbClr val="C00000"/>
                </a:solidFill>
              </a:rPr>
              <a:t> </a:t>
            </a:r>
            <a:r>
              <a:rPr lang="en-US" altLang="zh-CN" dirty="0"/>
              <a:t>across the storage hierarchy.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</a:rPr>
              <a:t>Enlarging scheduling exploration space</a:t>
            </a:r>
            <a:r>
              <a:rPr lang="en-US" altLang="zh-CN" b="1" dirty="0"/>
              <a:t> </a:t>
            </a:r>
            <a:r>
              <a:rPr lang="en-US" altLang="zh-CN" dirty="0"/>
              <a:t>and </a:t>
            </a:r>
            <a:r>
              <a:rPr lang="en-US" altLang="zh-CN" b="1" dirty="0">
                <a:solidFill>
                  <a:srgbClr val="C00000"/>
                </a:solidFill>
              </a:rPr>
              <a:t>multiple interactive resources</a:t>
            </a:r>
            <a:r>
              <a:rPr lang="en-US" altLang="zh-CN" dirty="0"/>
              <a:t> make it hard for schedulers to provide ideal solutions quickly and efficiently.</a:t>
            </a:r>
          </a:p>
          <a:p>
            <a:pPr lvl="1"/>
            <a:r>
              <a:rPr lang="en-US" altLang="zh-CN" dirty="0"/>
              <a:t>“Resource cliffs” (</a:t>
            </a:r>
            <a:r>
              <a:rPr lang="en-US" altLang="zh-CN" b="1" dirty="0" err="1">
                <a:solidFill>
                  <a:srgbClr val="C00000"/>
                </a:solidFill>
              </a:rPr>
              <a:t>RCliff</a:t>
            </a:r>
            <a:r>
              <a:rPr lang="en-US" altLang="zh-CN" dirty="0"/>
              <a:t>) reduces the exploration efficiency and lead to severe QoS fluctuations.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Solutions:</a:t>
            </a:r>
          </a:p>
          <a:p>
            <a:pPr lvl="1"/>
            <a:r>
              <a:rPr lang="en-US" altLang="zh-CN" dirty="0"/>
              <a:t>Data-driven approach based on extensive traces</a:t>
            </a:r>
          </a:p>
          <a:p>
            <a:pPr lvl="1"/>
            <a:r>
              <a:rPr lang="en-US" altLang="zh-CN" dirty="0"/>
              <a:t>Collaborative ML models for intelligent scheduling</a:t>
            </a:r>
          </a:p>
          <a:p>
            <a:r>
              <a:rPr lang="en-US" altLang="zh-CN" b="1" dirty="0">
                <a:solidFill>
                  <a:srgbClr val="C00000"/>
                </a:solidFill>
              </a:rPr>
              <a:t>Results:</a:t>
            </a:r>
          </a:p>
          <a:p>
            <a:pPr lvl="1"/>
            <a:r>
              <a:rPr lang="en-US" altLang="zh-CN" dirty="0"/>
              <a:t> higher loads and shorter convergence time than prior work</a:t>
            </a:r>
          </a:p>
        </p:txBody>
      </p:sp>
    </p:spTree>
    <p:extLst>
      <p:ext uri="{BB962C8B-B14F-4D97-AF65-F5344CB8AC3E}">
        <p14:creationId xmlns:p14="http://schemas.microsoft.com/office/powerpoint/2010/main" val="195493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2D187-5D60-403E-AF72-AF465DF9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Central Logic - Using ML Models in a Pipelined Way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EB0F4F-DCA1-0379-264E-F7C61957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Algorithm 2: Handling resource under-provision cases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CC1F5-B2AD-FC45-35A8-CB47A4AE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39" y="1762016"/>
            <a:ext cx="6343650" cy="473085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DD7E0D7-9ED2-CBD1-18FE-0EC92E0EC848}"/>
              </a:ext>
            </a:extLst>
          </p:cNvPr>
          <p:cNvSpPr/>
          <p:nvPr/>
        </p:nvSpPr>
        <p:spPr>
          <a:xfrm>
            <a:off x="7627145" y="3055143"/>
            <a:ext cx="1219200" cy="3386137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2C05AAF4-1A4F-3164-91E0-4BBB85196915}"/>
              </a:ext>
            </a:extLst>
          </p:cNvPr>
          <p:cNvSpPr txBox="1">
            <a:spLocks/>
          </p:cNvSpPr>
          <p:nvPr/>
        </p:nvSpPr>
        <p:spPr>
          <a:xfrm>
            <a:off x="426379" y="1762017"/>
            <a:ext cx="5261260" cy="467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Call Model-C to allocate more resources to achieve ideal QoS</a:t>
            </a:r>
          </a:p>
          <a:p>
            <a:r>
              <a:rPr lang="en-US" altLang="zh-CN" sz="2400" dirty="0"/>
              <a:t>Enable resource sharing if necessary</a:t>
            </a:r>
          </a:p>
        </p:txBody>
      </p:sp>
    </p:spTree>
    <p:extLst>
      <p:ext uri="{BB962C8B-B14F-4D97-AF65-F5344CB8AC3E}">
        <p14:creationId xmlns:p14="http://schemas.microsoft.com/office/powerpoint/2010/main" val="13046431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2D187-5D60-403E-AF72-AF465DF9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Central Logic - Using ML Models in a Pipelined Way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EB0F4F-DCA1-0379-264E-F7C61957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Algorithm 3: Handling resource over-provision cases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CC1F5-B2AD-FC45-35A8-CB47A4AE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39" y="1762016"/>
            <a:ext cx="6343650" cy="473085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DD7E0D7-9ED2-CBD1-18FE-0EC92E0EC848}"/>
              </a:ext>
            </a:extLst>
          </p:cNvPr>
          <p:cNvSpPr/>
          <p:nvPr/>
        </p:nvSpPr>
        <p:spPr>
          <a:xfrm>
            <a:off x="10320337" y="3048000"/>
            <a:ext cx="1643063" cy="3390900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8A131B0F-428E-CE98-AE28-819C44BBE7DA}"/>
              </a:ext>
            </a:extLst>
          </p:cNvPr>
          <p:cNvSpPr txBox="1">
            <a:spLocks/>
          </p:cNvSpPr>
          <p:nvPr/>
        </p:nvSpPr>
        <p:spPr>
          <a:xfrm>
            <a:off x="426379" y="1762017"/>
            <a:ext cx="5261260" cy="467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Call Model-C to reclaim over-provisioned resources</a:t>
            </a:r>
          </a:p>
          <a:p>
            <a:r>
              <a:rPr lang="en-US" altLang="zh-CN" sz="2400" dirty="0"/>
              <a:t>Withdraw the action if QoS is not satisfied after the deprivation</a:t>
            </a:r>
          </a:p>
        </p:txBody>
      </p:sp>
    </p:spTree>
    <p:extLst>
      <p:ext uri="{BB962C8B-B14F-4D97-AF65-F5344CB8AC3E}">
        <p14:creationId xmlns:p14="http://schemas.microsoft.com/office/powerpoint/2010/main" val="1105090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2D187-5D60-403E-AF72-AF465DF96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Central Logic - Using ML Models in a Pipelined Way</a:t>
            </a:r>
            <a:endParaRPr lang="zh-CN" altLang="en-US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EB0F4F-DCA1-0379-264E-F7C61957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Algorithm 4: Handling resource sharing among apps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A8CC1F5-B2AD-FC45-35A8-CB47A4AE8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639" y="1762016"/>
            <a:ext cx="6343650" cy="4730858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DD7E0D7-9ED2-CBD1-18FE-0EC92E0EC848}"/>
              </a:ext>
            </a:extLst>
          </p:cNvPr>
          <p:cNvSpPr/>
          <p:nvPr/>
        </p:nvSpPr>
        <p:spPr>
          <a:xfrm>
            <a:off x="8896351" y="3052762"/>
            <a:ext cx="1366837" cy="3371851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23EAB629-D939-F615-56FA-BEF38A78305A}"/>
              </a:ext>
            </a:extLst>
          </p:cNvPr>
          <p:cNvSpPr txBox="1">
            <a:spLocks/>
          </p:cNvSpPr>
          <p:nvPr/>
        </p:nvSpPr>
        <p:spPr>
          <a:xfrm>
            <a:off x="426379" y="1762017"/>
            <a:ext cx="5261260" cy="4670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Enable Model-B’ to predict QoS slowdown after resource sharing</a:t>
            </a:r>
          </a:p>
          <a:p>
            <a:r>
              <a:rPr lang="en-US" altLang="zh-CN" sz="2400" dirty="0"/>
              <a:t>If the slowdown is acceptable, share resource with neighbor</a:t>
            </a:r>
          </a:p>
          <a:p>
            <a:r>
              <a:rPr lang="en-US" altLang="zh-CN" sz="2400" dirty="0"/>
              <a:t>If not, migrate the application</a:t>
            </a:r>
          </a:p>
        </p:txBody>
      </p:sp>
    </p:spTree>
    <p:extLst>
      <p:ext uri="{BB962C8B-B14F-4D97-AF65-F5344CB8AC3E}">
        <p14:creationId xmlns:p14="http://schemas.microsoft.com/office/powerpoint/2010/main" val="3421033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600" dirty="0"/>
              <a:t>Motivation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600" dirty="0"/>
              <a:t>Study in Resource Scheduling for LC services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/>
              <a:t>Leveraging ML for scheduling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b="1" dirty="0"/>
              <a:t>Evaluations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78403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226CD-151A-4970-BE3F-8A6AB178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Methodology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C91FA-C697-4E7C-B5AF-B26D31AB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Platform: </a:t>
            </a:r>
          </a:p>
          <a:p>
            <a:pPr lvl="1"/>
            <a:r>
              <a:rPr lang="en-US" altLang="zh-CN" dirty="0"/>
              <a:t>Intel Xeon E5-2697 v4, 36 logical cores (18 physical cores), 45MB LLC, 20 LLC ways.</a:t>
            </a:r>
          </a:p>
          <a:p>
            <a:pPr lvl="1"/>
            <a:endParaRPr lang="en-US" altLang="zh-CN" dirty="0"/>
          </a:p>
          <a:p>
            <a:r>
              <a:rPr lang="en-US" altLang="zh-CN" b="1" dirty="0"/>
              <a:t>Capture traces using:</a:t>
            </a:r>
          </a:p>
          <a:p>
            <a:pPr lvl="1"/>
            <a:r>
              <a:rPr lang="en-US" altLang="zh-CN" dirty="0" err="1"/>
              <a:t>pqos</a:t>
            </a:r>
            <a:r>
              <a:rPr lang="en-US" altLang="zh-CN" dirty="0"/>
              <a:t> tool [1] </a:t>
            </a:r>
          </a:p>
          <a:p>
            <a:pPr lvl="1"/>
            <a:r>
              <a:rPr lang="en-US" altLang="zh-CN" dirty="0"/>
              <a:t>PMU</a:t>
            </a:r>
          </a:p>
          <a:p>
            <a:endParaRPr lang="en-US" altLang="zh-CN" b="1" dirty="0"/>
          </a:p>
          <a:p>
            <a:r>
              <a:rPr lang="en-US" altLang="zh-CN" b="1" dirty="0"/>
              <a:t>Isolation mechanisms:</a:t>
            </a:r>
          </a:p>
          <a:p>
            <a:pPr lvl="1"/>
            <a:r>
              <a:rPr lang="en-US" altLang="zh-CN" dirty="0"/>
              <a:t>CPU cores - Linux taskset</a:t>
            </a:r>
          </a:p>
          <a:p>
            <a:pPr lvl="1"/>
            <a:r>
              <a:rPr lang="en-US" altLang="zh-CN" dirty="0"/>
              <a:t>LLC ways - Intel Cache Allocation Technology (CAT) [1]</a:t>
            </a:r>
          </a:p>
          <a:p>
            <a:pPr lvl="1"/>
            <a:r>
              <a:rPr lang="en-US" altLang="zh-CN" dirty="0"/>
              <a:t>Memory bandwidth - Intel Memory Bandwidth Allocation (MBA) [2]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42D9AE-D20B-4E21-965B-C4E34F2D4679}"/>
              </a:ext>
            </a:extLst>
          </p:cNvPr>
          <p:cNvSpPr txBox="1"/>
          <p:nvPr/>
        </p:nvSpPr>
        <p:spPr>
          <a:xfrm>
            <a:off x="404826" y="6070822"/>
            <a:ext cx="10802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[1] “Improving real-time performance by utilizing cache allocation technology,” https://www.intel.com/content/dam/www/public/us/en/documents/white-papers/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cache-allocation-technology-white-paper.pdf, Intel Corporation, April, 2015.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[2] “Intel 64 and IA-32 Architectures Software Developer’s Manual,” https://software.intel.com/en-us/articles/intel-sdm, Intel Corporation, October, 2016.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85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3226CD-151A-4970-BE3F-8A6AB178A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EC91FA-C697-4E7C-B5AF-B26D31AB6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Metrics:</a:t>
            </a:r>
          </a:p>
          <a:p>
            <a:pPr lvl="1"/>
            <a:r>
              <a:rPr lang="en-US" altLang="zh-CN" dirty="0"/>
              <a:t>Quality of Service (</a:t>
            </a:r>
            <a:r>
              <a:rPr lang="en-US" altLang="zh-CN" b="1" dirty="0"/>
              <a:t>QoS</a:t>
            </a:r>
            <a:r>
              <a:rPr lang="en-US" altLang="zh-CN" dirty="0"/>
              <a:t>, QoS target is the 99th percentile latency of the knee of the latency-RPS curve)</a:t>
            </a:r>
          </a:p>
          <a:p>
            <a:pPr lvl="1"/>
            <a:r>
              <a:rPr lang="en-US" altLang="zh-CN" dirty="0"/>
              <a:t>Effective Machine Utilization (</a:t>
            </a:r>
            <a:r>
              <a:rPr lang="en-US" altLang="zh-CN" b="1" dirty="0"/>
              <a:t>EMU</a:t>
            </a:r>
            <a:r>
              <a:rPr lang="en-US" altLang="zh-CN" dirty="0"/>
              <a:t>, the max aggregated load of all co-located LC services) 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Competing approaches:</a:t>
            </a:r>
            <a:endParaRPr lang="en-US" altLang="zh-CN" dirty="0"/>
          </a:p>
          <a:p>
            <a:pPr lvl="1"/>
            <a:r>
              <a:rPr lang="en-US" altLang="zh-CN" b="1" dirty="0"/>
              <a:t>PARTIES</a:t>
            </a:r>
            <a:r>
              <a:rPr lang="en-US" altLang="zh-CN" dirty="0"/>
              <a:t> [1], a heuristic scheduling approach </a:t>
            </a:r>
          </a:p>
          <a:p>
            <a:pPr lvl="1"/>
            <a:r>
              <a:rPr lang="en-US" altLang="zh-CN" b="1" dirty="0"/>
              <a:t>CLITE</a:t>
            </a:r>
            <a:r>
              <a:rPr lang="en-US" altLang="zh-CN" dirty="0"/>
              <a:t> [2], based on Bayesian optimizer</a:t>
            </a:r>
          </a:p>
          <a:p>
            <a:pPr lvl="1"/>
            <a:r>
              <a:rPr lang="en-US" altLang="zh-CN" b="1" dirty="0"/>
              <a:t>Unmanaged Allocation</a:t>
            </a:r>
          </a:p>
          <a:p>
            <a:pPr lvl="1"/>
            <a:r>
              <a:rPr lang="en-US" altLang="zh-CN" b="1" dirty="0"/>
              <a:t>ORACLE</a:t>
            </a:r>
            <a:r>
              <a:rPr lang="en-US" altLang="zh-CN" dirty="0"/>
              <a:t>, the best allocation policy obtained by exhaustive offline sampling</a:t>
            </a:r>
          </a:p>
          <a:p>
            <a:pPr>
              <a:buFont typeface="Arial" panose="020B0604020202020204" pitchFamily="34" charset="0"/>
              <a:buChar char="−"/>
            </a:pP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25E12B4-4A99-2C0E-93DA-BE814EBE1FC1}"/>
              </a:ext>
            </a:extLst>
          </p:cNvPr>
          <p:cNvSpPr txBox="1"/>
          <p:nvPr/>
        </p:nvSpPr>
        <p:spPr>
          <a:xfrm>
            <a:off x="404826" y="6070822"/>
            <a:ext cx="11177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[1] Shuang Chen, Christina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Delimitrou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, José F. Martínez, “PARTIES: QoS-Aware Resource Partitioning for Multiple Interactive Services,” in ASPLOS, 2019.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en-US" altLang="zh-CN" sz="1200" dirty="0" err="1">
                <a:latin typeface="Arial" panose="020B0604020202020204" pitchFamily="34" charset="0"/>
                <a:cs typeface="Arial" panose="020B0604020202020204" pitchFamily="34" charset="0"/>
              </a:rPr>
              <a:t>Tirthak</a:t>
            </a: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 Patel, Devesh Tiwari, “CLITE: Efficient and QoS-Aware Co-Location of Multiple Latency-Critical Jobs for Warehouse Scale Computers,” in HPCA, 2020.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4802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ED130-FBB9-4003-B01C-DD577496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Distribution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D7AD12C-8147-39A2-7B95-81C555F6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OSML can achieve the same EMU with a shorter convergence time for a specific load.</a:t>
            </a:r>
          </a:p>
          <a:p>
            <a:r>
              <a:rPr lang="en-US" altLang="zh-CN" b="1" dirty="0"/>
              <a:t>OSML converges faster mainly because the start point provided by Model-A is close to OAA.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0638788-2092-0CAF-1E6D-ED40BB49E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41" y="2981363"/>
            <a:ext cx="5835420" cy="2281613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A7A6A65-BFB6-AB23-7EDA-890CED0DA8BA}"/>
              </a:ext>
            </a:extLst>
          </p:cNvPr>
          <p:cNvSpPr txBox="1"/>
          <p:nvPr/>
        </p:nvSpPr>
        <p:spPr>
          <a:xfrm>
            <a:off x="224086" y="5289078"/>
            <a:ext cx="66616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LcParenBoth"/>
            </a:pP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The performance distribution for </a:t>
            </a:r>
            <a:r>
              <a:rPr lang="zh-CN" alt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104 loads 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that OSML </a:t>
            </a:r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and other baselines </a:t>
            </a: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can all converge. 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Both"/>
            </a:pPr>
            <a:r>
              <a: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Violin plots of convergence time for loads in (a).</a:t>
            </a:r>
            <a:endParaRPr lang="en-US" altLang="zh-C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表格 13">
            <a:extLst>
              <a:ext uri="{FF2B5EF4-FFF2-40B4-BE49-F238E27FC236}">
                <a16:creationId xmlns:a16="http://schemas.microsoft.com/office/drawing/2014/main" id="{8025867E-4BC4-35AF-5DE3-3B232A384B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975348"/>
              </p:ext>
            </p:extLst>
          </p:nvPr>
        </p:nvGraphicFramePr>
        <p:xfrm>
          <a:off x="7469738" y="3451609"/>
          <a:ext cx="4220186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21">
                  <a:extLst>
                    <a:ext uri="{9D8B030D-6E8A-4147-A177-3AD203B41FA5}">
                      <a16:colId xmlns:a16="http://schemas.microsoft.com/office/drawing/2014/main" val="3756378382"/>
                    </a:ext>
                  </a:extLst>
                </a:gridCol>
                <a:gridCol w="2981065">
                  <a:extLst>
                    <a:ext uri="{9D8B030D-6E8A-4147-A177-3AD203B41FA5}">
                      <a16:colId xmlns:a16="http://schemas.microsoft.com/office/drawing/2014/main" val="1231362456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Average Convergence Time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72623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097666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32.7s (1.56×OSML)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616585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CLITE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46.3s (2.22×OSML)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994756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3ACE1115-D0E4-F93E-7CB7-6DB5948455E1}"/>
              </a:ext>
            </a:extLst>
          </p:cNvPr>
          <p:cNvSpPr txBox="1"/>
          <p:nvPr/>
        </p:nvSpPr>
        <p:spPr>
          <a:xfrm>
            <a:off x="7351835" y="5289078"/>
            <a:ext cx="46160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OSML converges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1.56×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and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2.22×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faster than the baseline approaches.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2DA5FB1-7C7D-3687-4CEB-C17E548B7CD4}"/>
              </a:ext>
            </a:extLst>
          </p:cNvPr>
          <p:cNvSpPr/>
          <p:nvPr/>
        </p:nvSpPr>
        <p:spPr>
          <a:xfrm>
            <a:off x="6589895" y="3932338"/>
            <a:ext cx="568904" cy="4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1953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FED130-FBB9-4003-B01C-DD577496C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EMU Distribution</a:t>
            </a:r>
            <a:endParaRPr lang="zh-CN" altLang="en-US" dirty="0"/>
          </a:p>
        </p:txBody>
      </p:sp>
      <p:sp>
        <p:nvSpPr>
          <p:cNvPr id="12" name="内容占位符 11">
            <a:extLst>
              <a:ext uri="{FF2B5EF4-FFF2-40B4-BE49-F238E27FC236}">
                <a16:creationId xmlns:a16="http://schemas.microsoft.com/office/drawing/2014/main" id="{740F2DCE-1A6F-8EF9-1EEB-56375E681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891886"/>
            <a:ext cx="11339242" cy="1341120"/>
          </a:xfrm>
        </p:spPr>
        <p:txBody>
          <a:bodyPr/>
          <a:lstStyle/>
          <a:p>
            <a:r>
              <a:rPr lang="en-US" altLang="zh-CN" b="1" dirty="0"/>
              <a:t>OSML works for more loads across different EMUs, particularly in cases where the EMU is high (e.g., 130%~ 180%).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A8DC3A7-525C-8D6A-D653-4F3B8067F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114" y="2303348"/>
            <a:ext cx="3820745" cy="224368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9DE5E515-3904-50F6-9931-819B110A0D82}"/>
              </a:ext>
            </a:extLst>
          </p:cNvPr>
          <p:cNvSpPr txBox="1"/>
          <p:nvPr/>
        </p:nvSpPr>
        <p:spPr>
          <a:xfrm>
            <a:off x="799336" y="4598854"/>
            <a:ext cx="4098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EMU distribution for converged loads among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302 loads.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FBADBCB-9780-A044-CECE-B8D6D1C6A3E8}"/>
              </a:ext>
            </a:extLst>
          </p:cNvPr>
          <p:cNvSpPr txBox="1"/>
          <p:nvPr/>
        </p:nvSpPr>
        <p:spPr>
          <a:xfrm>
            <a:off x="6309816" y="4598854"/>
            <a:ext cx="5504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OSML,</a:t>
            </a: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PARTIES, and CLITE works for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94.4%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86.1%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and </a:t>
            </a:r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49.0%</a:t>
            </a:r>
            <a:r>
              <a:rPr lang="en-US" altLang="zh-CN" sz="20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loads, respectively.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表格 13">
            <a:extLst>
              <a:ext uri="{FF2B5EF4-FFF2-40B4-BE49-F238E27FC236}">
                <a16:creationId xmlns:a16="http://schemas.microsoft.com/office/drawing/2014/main" id="{E26AE80D-A79C-08FB-61B3-BF37D397C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318811"/>
              </p:ext>
            </p:extLst>
          </p:nvPr>
        </p:nvGraphicFramePr>
        <p:xfrm>
          <a:off x="6871425" y="2575517"/>
          <a:ext cx="4381500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4841">
                  <a:extLst>
                    <a:ext uri="{9D8B030D-6E8A-4147-A177-3AD203B41FA5}">
                      <a16:colId xmlns:a16="http://schemas.microsoft.com/office/drawing/2014/main" val="3756378382"/>
                    </a:ext>
                  </a:extLst>
                </a:gridCol>
                <a:gridCol w="3176659">
                  <a:extLst>
                    <a:ext uri="{9D8B030D-6E8A-4147-A177-3AD203B41FA5}">
                      <a16:colId xmlns:a16="http://schemas.microsoft.com/office/drawing/2014/main" val="1231362456"/>
                    </a:ext>
                  </a:extLst>
                </a:gridCol>
              </a:tblGrid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Scheduler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Converged loads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72623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OSML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285 (94.4%)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0097666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PARTIES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 (86.1%)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6616585"/>
                  </a:ext>
                </a:extLst>
              </a:tr>
              <a:tr h="23083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CLITE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 (49.0%)</a:t>
                      </a:r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70994756"/>
                  </a:ext>
                </a:extLst>
              </a:tr>
            </a:tbl>
          </a:graphicData>
        </a:graphic>
      </p:graphicFrame>
      <p:sp>
        <p:nvSpPr>
          <p:cNvPr id="5" name="箭头: 右 4">
            <a:extLst>
              <a:ext uri="{FF2B5EF4-FFF2-40B4-BE49-F238E27FC236}">
                <a16:creationId xmlns:a16="http://schemas.microsoft.com/office/drawing/2014/main" id="{3EB7C67A-EDEB-DF85-B219-A04BF801E9FE}"/>
              </a:ext>
            </a:extLst>
          </p:cNvPr>
          <p:cNvSpPr/>
          <p:nvPr/>
        </p:nvSpPr>
        <p:spPr>
          <a:xfrm>
            <a:off x="5488981" y="3018146"/>
            <a:ext cx="568904" cy="4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内容占位符 11">
            <a:extLst>
              <a:ext uri="{FF2B5EF4-FFF2-40B4-BE49-F238E27FC236}">
                <a16:creationId xmlns:a16="http://schemas.microsoft.com/office/drawing/2014/main" id="{B954DD0C-C683-B1FA-5BDF-3B06BC239D2C}"/>
              </a:ext>
            </a:extLst>
          </p:cNvPr>
          <p:cNvSpPr txBox="1">
            <a:spLocks/>
          </p:cNvSpPr>
          <p:nvPr/>
        </p:nvSpPr>
        <p:spPr>
          <a:xfrm>
            <a:off x="426378" y="5560813"/>
            <a:ext cx="11555089" cy="8868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Each resource scheduler has its own pros and cons, suited for different cases.</a:t>
            </a:r>
          </a:p>
        </p:txBody>
      </p:sp>
    </p:spTree>
    <p:extLst>
      <p:ext uri="{BB962C8B-B14F-4D97-AF65-F5344CB8AC3E}">
        <p14:creationId xmlns:p14="http://schemas.microsoft.com/office/powerpoint/2010/main" val="3245841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9FE151-4F81-495E-B9E5-CB43DC33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Resource Usage Comparisons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561EC4-A539-9F0D-998C-447349EF1C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3" r="24459"/>
          <a:stretch/>
        </p:blipFill>
        <p:spPr>
          <a:xfrm>
            <a:off x="1623744" y="1189112"/>
            <a:ext cx="8342056" cy="2529690"/>
          </a:xfrm>
          <a:prstGeom prst="rect">
            <a:avLst/>
          </a:prstGeom>
        </p:spPr>
      </p:pic>
      <p:sp>
        <p:nvSpPr>
          <p:cNvPr id="6" name="左大括号 5">
            <a:extLst>
              <a:ext uri="{FF2B5EF4-FFF2-40B4-BE49-F238E27FC236}">
                <a16:creationId xmlns:a16="http://schemas.microsoft.com/office/drawing/2014/main" id="{B8335134-40B2-7F5D-649E-0BCEC5E4A99E}"/>
              </a:ext>
            </a:extLst>
          </p:cNvPr>
          <p:cNvSpPr/>
          <p:nvPr/>
        </p:nvSpPr>
        <p:spPr>
          <a:xfrm rot="16200000">
            <a:off x="5649356" y="-259819"/>
            <a:ext cx="290833" cy="8248076"/>
          </a:xfrm>
          <a:prstGeom prst="leftBrace">
            <a:avLst>
              <a:gd name="adj1" fmla="val 3128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085AC9-16E0-1C5E-1FF0-4DDB31F69A2F}"/>
              </a:ext>
            </a:extLst>
          </p:cNvPr>
          <p:cNvSpPr txBox="1"/>
          <p:nvPr/>
        </p:nvSpPr>
        <p:spPr>
          <a:xfrm>
            <a:off x="2791661" y="4002394"/>
            <a:ext cx="600622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Case A: Moses,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Img-dnn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Xapian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with 40%, 60%, and 50% of their maximum loads.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8EECFE-AF2C-9A7F-78A2-D9A0F8EA1469}"/>
              </a:ext>
            </a:extLst>
          </p:cNvPr>
          <p:cNvSpPr txBox="1"/>
          <p:nvPr/>
        </p:nvSpPr>
        <p:spPr>
          <a:xfrm>
            <a:off x="1623744" y="5245605"/>
            <a:ext cx="8342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Less Resource Usage: </a:t>
            </a:r>
            <a:r>
              <a:rPr lang="en-US" altLang="zh-CN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OSML </a:t>
            </a:r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saves 3 cores and 9 LLC ways</a:t>
            </a:r>
            <a:r>
              <a:rPr lang="en-US" altLang="zh-CN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, other baselines use </a:t>
            </a:r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all resources </a:t>
            </a:r>
            <a:r>
              <a:rPr lang="en-US" altLang="zh-CN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on the platform.</a:t>
            </a:r>
          </a:p>
        </p:txBody>
      </p:sp>
      <p:sp>
        <p:nvSpPr>
          <p:cNvPr id="3" name="箭头: 右 2">
            <a:extLst>
              <a:ext uri="{FF2B5EF4-FFF2-40B4-BE49-F238E27FC236}">
                <a16:creationId xmlns:a16="http://schemas.microsoft.com/office/drawing/2014/main" id="{A3F05731-8075-D575-A4FB-BD961C44679E}"/>
              </a:ext>
            </a:extLst>
          </p:cNvPr>
          <p:cNvSpPr/>
          <p:nvPr/>
        </p:nvSpPr>
        <p:spPr>
          <a:xfrm rot="5400000">
            <a:off x="5602445" y="4780789"/>
            <a:ext cx="384655" cy="4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6056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1">
            <a:extLst>
              <a:ext uri="{FF2B5EF4-FFF2-40B4-BE49-F238E27FC236}">
                <a16:creationId xmlns:a16="http://schemas.microsoft.com/office/drawing/2014/main" id="{D866C959-0879-17CE-5787-8C3EC8514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891886"/>
            <a:ext cx="11339242" cy="5966114"/>
          </a:xfrm>
        </p:spPr>
        <p:txBody>
          <a:bodyPr/>
          <a:lstStyle/>
          <a:p>
            <a:r>
              <a:rPr lang="en-US" altLang="zh-CN" b="1" dirty="0"/>
              <a:t>OSML provides solutions for sharing some cores and LLC ways among LC services, therefore supporting higher loads.</a:t>
            </a:r>
            <a:endParaRPr lang="zh-CN" altLang="en-US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393D4B2-9FAC-4F3C-8A7C-F39EB2ED9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Achieved Loads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0BB5E19-B19D-97A7-DF19-58F889740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7785" y="1725106"/>
            <a:ext cx="6839754" cy="450237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3B782332-1DD2-5F8F-3C0A-1B0B7DABD24B}"/>
              </a:ext>
            </a:extLst>
          </p:cNvPr>
          <p:cNvSpPr txBox="1"/>
          <p:nvPr/>
        </p:nvSpPr>
        <p:spPr>
          <a:xfrm>
            <a:off x="6003055" y="6357713"/>
            <a:ext cx="54593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Workload: Moses,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Img-dnn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Xapian</a:t>
            </a:r>
            <a:endParaRPr lang="en-US" altLang="zh-CN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63AE0F5-4EBC-35BA-FCB8-1ACA76D0852C}"/>
              </a:ext>
            </a:extLst>
          </p:cNvPr>
          <p:cNvSpPr txBox="1"/>
          <p:nvPr/>
        </p:nvSpPr>
        <p:spPr>
          <a:xfrm>
            <a:off x="294543" y="4321312"/>
            <a:ext cx="441346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Case B: Moses,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Img-dnn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zh-CN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Xapian</a:t>
            </a:r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 with 60%, 70%, and 20% of their maximum loads.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ED4C226-9A4C-B864-AAD0-3497CD9D2C95}"/>
              </a:ext>
            </a:extLst>
          </p:cNvPr>
          <p:cNvSpPr txBox="1"/>
          <p:nvPr/>
        </p:nvSpPr>
        <p:spPr>
          <a:xfrm>
            <a:off x="9774" y="5680604"/>
            <a:ext cx="4983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Higher Loads: </a:t>
            </a:r>
            <a:r>
              <a:rPr lang="en-US" altLang="zh-CN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OSML converges by </a:t>
            </a:r>
            <a:r>
              <a:rPr lang="en-US" altLang="zh-CN" sz="22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sharing resources</a:t>
            </a:r>
            <a:r>
              <a:rPr lang="en-US" altLang="zh-CN" sz="22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. The baselines can not converge for this load.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id="{C300F11C-92FA-B519-8B6B-B93C5AB2EEAD}"/>
              </a:ext>
            </a:extLst>
          </p:cNvPr>
          <p:cNvSpPr/>
          <p:nvPr/>
        </p:nvSpPr>
        <p:spPr>
          <a:xfrm rot="5400000">
            <a:off x="2308950" y="5331610"/>
            <a:ext cx="384655" cy="4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C4D40D61-5DB0-C4D1-AF5A-742934686E9E}"/>
              </a:ext>
            </a:extLst>
          </p:cNvPr>
          <p:cNvGrpSpPr/>
          <p:nvPr/>
        </p:nvGrpSpPr>
        <p:grpSpPr>
          <a:xfrm>
            <a:off x="1144056" y="1687718"/>
            <a:ext cx="2714445" cy="2509388"/>
            <a:chOff x="1144056" y="1682003"/>
            <a:chExt cx="2714445" cy="2509388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D45351B-9338-8A9D-8C14-4CA103548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75286" t="6650" r="235"/>
            <a:stretch/>
          </p:blipFill>
          <p:spPr>
            <a:xfrm>
              <a:off x="1144056" y="1829928"/>
              <a:ext cx="2714445" cy="2361463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07475929-8A58-182A-35B9-A1E30C022F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693" t="580" r="75208" b="92590"/>
            <a:stretch/>
          </p:blipFill>
          <p:spPr>
            <a:xfrm>
              <a:off x="1331423" y="1682003"/>
              <a:ext cx="2339707" cy="172798"/>
            </a:xfrm>
            <a:prstGeom prst="rect">
              <a:avLst/>
            </a:prstGeom>
          </p:spPr>
        </p:pic>
      </p:grpSp>
      <p:sp>
        <p:nvSpPr>
          <p:cNvPr id="13" name="左大括号 12">
            <a:extLst>
              <a:ext uri="{FF2B5EF4-FFF2-40B4-BE49-F238E27FC236}">
                <a16:creationId xmlns:a16="http://schemas.microsoft.com/office/drawing/2014/main" id="{268FD95F-3405-950D-6D1B-D9F99577C50D}"/>
              </a:ext>
            </a:extLst>
          </p:cNvPr>
          <p:cNvSpPr/>
          <p:nvPr/>
        </p:nvSpPr>
        <p:spPr>
          <a:xfrm rot="16200000">
            <a:off x="2355861" y="2878239"/>
            <a:ext cx="290833" cy="2714446"/>
          </a:xfrm>
          <a:prstGeom prst="leftBrace">
            <a:avLst>
              <a:gd name="adj1" fmla="val 31284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13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88A39B41-FB93-FAC5-7EBC-98C42AAA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b="1" dirty="0"/>
              <a:t>Motivation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Study in Resource Scheduling for LC services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Leveraging ML for scheduling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Evaluations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10643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DCBE864-BE2E-E023-8838-8F095FDE5ED8}"/>
              </a:ext>
            </a:extLst>
          </p:cNvPr>
          <p:cNvSpPr txBox="1">
            <a:spLocks/>
          </p:cNvSpPr>
          <p:nvPr/>
        </p:nvSpPr>
        <p:spPr>
          <a:xfrm>
            <a:off x="41963" y="930852"/>
            <a:ext cx="7192736" cy="4963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zh-CN" sz="3000" b="1" dirty="0">
                <a:solidFill>
                  <a:srgbClr val="C00000"/>
                </a:solidFill>
              </a:rPr>
              <a:t>16s~80s: New service arrives</a:t>
            </a:r>
          </a:p>
          <a:p>
            <a:pPr marL="230400" indent="0">
              <a:spcBef>
                <a:spcPts val="0"/>
              </a:spcBef>
              <a:buNone/>
            </a:pPr>
            <a:r>
              <a:rPr lang="en-US" altLang="zh-CN" sz="2400" b="1" dirty="0"/>
              <a:t>OSML</a:t>
            </a:r>
            <a:r>
              <a:rPr lang="en-US" altLang="zh-CN" sz="2400" dirty="0"/>
              <a:t> provides better scheduling solutions at time point 48 for all three services. </a:t>
            </a:r>
            <a:endParaRPr lang="en-US" altLang="zh-CN" sz="2400" b="1" dirty="0"/>
          </a:p>
          <a:p>
            <a:pPr>
              <a:spcBef>
                <a:spcPts val="0"/>
              </a:spcBef>
            </a:pPr>
            <a:r>
              <a:rPr lang="en-US" altLang="zh-CN" sz="3000" b="1" dirty="0">
                <a:solidFill>
                  <a:srgbClr val="C00000"/>
                </a:solidFill>
              </a:rPr>
              <a:t>180s~228s: </a:t>
            </a:r>
            <a:r>
              <a:rPr lang="en-US" altLang="zh-CN" sz="3000" b="1" dirty="0" err="1">
                <a:solidFill>
                  <a:srgbClr val="C00000"/>
                </a:solidFill>
              </a:rPr>
              <a:t>Img-dnn’s</a:t>
            </a:r>
            <a:r>
              <a:rPr lang="en-US" altLang="zh-CN" sz="3000" b="1" dirty="0">
                <a:solidFill>
                  <a:srgbClr val="C00000"/>
                </a:solidFill>
              </a:rPr>
              <a:t> load increases</a:t>
            </a:r>
          </a:p>
          <a:p>
            <a:pPr marL="230400" indent="0">
              <a:spcBef>
                <a:spcPts val="0"/>
              </a:spcBef>
              <a:buNone/>
            </a:pPr>
            <a:r>
              <a:rPr lang="en-US" altLang="zh-CN" sz="2400" b="1" dirty="0"/>
              <a:t>OSML</a:t>
            </a:r>
            <a:r>
              <a:rPr lang="en-US" altLang="zh-CN" sz="2400" dirty="0"/>
              <a:t> meets </a:t>
            </a:r>
            <a:r>
              <a:rPr lang="en-US" altLang="zh-CN" sz="2400" dirty="0" err="1"/>
              <a:t>Img-dnn’s</a:t>
            </a:r>
            <a:r>
              <a:rPr lang="en-US" altLang="zh-CN" sz="2400" dirty="0"/>
              <a:t> changing demand with Model-C.</a:t>
            </a:r>
            <a:endParaRPr lang="en-US" altLang="zh-CN" sz="2400" b="1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2E37C76-1D9B-451B-A30A-C56BBBD3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Performance for Workload Churn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ECDDEE85-CE0A-9B3E-2999-B38DA5DEDD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872" y="963845"/>
            <a:ext cx="4964128" cy="5721606"/>
          </a:xfr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DB5A0EF-0D94-E72B-27E3-7DA6FB61FB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24" y="3367893"/>
            <a:ext cx="3532667" cy="257314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753717E-7A1D-D899-DCE4-199F76C6E638}"/>
              </a:ext>
            </a:extLst>
          </p:cNvPr>
          <p:cNvSpPr txBox="1"/>
          <p:nvPr/>
        </p:nvSpPr>
        <p:spPr>
          <a:xfrm>
            <a:off x="1084317" y="5847910"/>
            <a:ext cx="51505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Scheduling traces during 180s~228s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6521443B-FDC1-C518-D674-E7B30D8A001C}"/>
              </a:ext>
            </a:extLst>
          </p:cNvPr>
          <p:cNvSpPr/>
          <p:nvPr/>
        </p:nvSpPr>
        <p:spPr>
          <a:xfrm>
            <a:off x="7954963" y="3819525"/>
            <a:ext cx="950117" cy="72517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66246BF-C8D4-5571-D92B-F37DDCA33BAA}"/>
              </a:ext>
            </a:extLst>
          </p:cNvPr>
          <p:cNvSpPr/>
          <p:nvPr/>
        </p:nvSpPr>
        <p:spPr>
          <a:xfrm>
            <a:off x="10385471" y="3819525"/>
            <a:ext cx="708616" cy="725175"/>
          </a:xfrm>
          <a:prstGeom prst="rect">
            <a:avLst/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203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E37C76-1D9B-451B-A30A-C56BBBD3F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Generalization</a:t>
            </a:r>
            <a:endParaRPr lang="zh-CN" altLang="en-US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A27EB63-DF80-4FC6-B188-119064E4F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891886"/>
            <a:ext cx="11339242" cy="1012328"/>
          </a:xfrm>
        </p:spPr>
        <p:txBody>
          <a:bodyPr>
            <a:normAutofit/>
          </a:bodyPr>
          <a:lstStyle/>
          <a:p>
            <a:r>
              <a:rPr lang="en-US" altLang="zh-CN" b="1" dirty="0"/>
              <a:t>Performance for all unseen applications</a:t>
            </a:r>
          </a:p>
          <a:p>
            <a:pPr lvl="1"/>
            <a:r>
              <a:rPr lang="en-US" altLang="zh-CN" dirty="0"/>
              <a:t>OSML converges </a:t>
            </a:r>
            <a:r>
              <a:rPr lang="en-US" altLang="zh-CN" b="1" dirty="0">
                <a:solidFill>
                  <a:srgbClr val="C00000"/>
                </a:solidFill>
              </a:rPr>
              <a:t>1.38×~1.50×</a:t>
            </a:r>
            <a:r>
              <a:rPr lang="en-US" altLang="zh-CN" dirty="0"/>
              <a:t>faster than baselines.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0C65F72-9D4A-5102-DDFB-AC0BD9C4DC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5585" y="2097455"/>
            <a:ext cx="4303909" cy="2775418"/>
          </a:xfrm>
          <a:prstGeom prst="rect">
            <a:avLst/>
          </a:prstGeom>
        </p:spPr>
      </p:pic>
      <p:sp>
        <p:nvSpPr>
          <p:cNvPr id="3" name="内容占位符 5">
            <a:extLst>
              <a:ext uri="{FF2B5EF4-FFF2-40B4-BE49-F238E27FC236}">
                <a16:creationId xmlns:a16="http://schemas.microsoft.com/office/drawing/2014/main" id="{15199C0A-8CE9-0272-87E7-7189B16975A2}"/>
              </a:ext>
            </a:extLst>
          </p:cNvPr>
          <p:cNvSpPr txBox="1">
            <a:spLocks/>
          </p:cNvSpPr>
          <p:nvPr/>
        </p:nvSpPr>
        <p:spPr>
          <a:xfrm>
            <a:off x="426379" y="2681943"/>
            <a:ext cx="6579206" cy="16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Model errors</a:t>
            </a:r>
          </a:p>
          <a:p>
            <a:pPr lvl="1"/>
            <a:r>
              <a:rPr lang="en-US" altLang="zh-CN" dirty="0"/>
              <a:t>Errors are not significant.</a:t>
            </a:r>
          </a:p>
          <a:p>
            <a:pPr lvl="1"/>
            <a:r>
              <a:rPr lang="en-US" altLang="zh-CN" dirty="0"/>
              <a:t>Model-A/B outputs approximate OAA, Model-C schedules and learns online.</a:t>
            </a:r>
          </a:p>
        </p:txBody>
      </p:sp>
      <p:sp>
        <p:nvSpPr>
          <p:cNvPr id="11" name="内容占位符 5">
            <a:extLst>
              <a:ext uri="{FF2B5EF4-FFF2-40B4-BE49-F238E27FC236}">
                <a16:creationId xmlns:a16="http://schemas.microsoft.com/office/drawing/2014/main" id="{52FC4DC6-7023-AF89-9062-7A789BACB42C}"/>
              </a:ext>
            </a:extLst>
          </p:cNvPr>
          <p:cNvSpPr txBox="1">
            <a:spLocks/>
          </p:cNvSpPr>
          <p:nvPr/>
        </p:nvSpPr>
        <p:spPr>
          <a:xfrm>
            <a:off x="426379" y="5066114"/>
            <a:ext cx="11339242" cy="1674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 dirty="0"/>
              <a:t>OSML is a </a:t>
            </a:r>
            <a:r>
              <a:rPr lang="en-US" altLang="zh-CN" b="1" dirty="0">
                <a:solidFill>
                  <a:srgbClr val="C00000"/>
                </a:solidFill>
              </a:rPr>
              <a:t>long-term project </a:t>
            </a:r>
            <a:r>
              <a:rPr lang="en-US" altLang="zh-CN" b="1" dirty="0"/>
              <a:t>open to the community; we continue adding new traces collected from new applications and new servers to the data set for enhancing models’ performance for new cases.</a:t>
            </a:r>
          </a:p>
        </p:txBody>
      </p:sp>
    </p:spTree>
    <p:extLst>
      <p:ext uri="{BB962C8B-B14F-4D97-AF65-F5344CB8AC3E}">
        <p14:creationId xmlns:p14="http://schemas.microsoft.com/office/powerpoint/2010/main" val="15697870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526F947-9ED0-68CE-5951-89733D02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14" name="内容占位符 13">
            <a:extLst>
              <a:ext uri="{FF2B5EF4-FFF2-40B4-BE49-F238E27FC236}">
                <a16:creationId xmlns:a16="http://schemas.microsoft.com/office/drawing/2014/main" id="{3B1287AB-4990-4A0D-8899-B9A4D0B3D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379" y="891886"/>
            <a:ext cx="11339242" cy="5848279"/>
          </a:xfrm>
        </p:spPr>
        <p:txBody>
          <a:bodyPr anchor="ctr">
            <a:normAutofit/>
          </a:bodyPr>
          <a:lstStyle/>
          <a:p>
            <a:r>
              <a:rPr lang="en-US" altLang="zh-CN" b="1" dirty="0"/>
              <a:t>OSML is an ML-based resource scheduler for co-located LC services.</a:t>
            </a:r>
          </a:p>
          <a:p>
            <a:endParaRPr lang="en-US" altLang="zh-CN" b="1" dirty="0"/>
          </a:p>
          <a:p>
            <a:r>
              <a:rPr lang="en-US" altLang="zh-CN" b="1" dirty="0"/>
              <a:t>OSML uses multiple ML models cooperatively in a pipe-lined way.</a:t>
            </a:r>
          </a:p>
          <a:p>
            <a:endParaRPr lang="en-US" altLang="zh-CN" b="1" dirty="0"/>
          </a:p>
          <a:p>
            <a:r>
              <a:rPr lang="en-US" altLang="zh-CN" b="1" dirty="0"/>
              <a:t>Leveraging ML could have an immense potential for OS design.</a:t>
            </a:r>
          </a:p>
          <a:p>
            <a:endParaRPr lang="en-US" altLang="zh-CN" b="1" dirty="0"/>
          </a:p>
          <a:p>
            <a:r>
              <a:rPr lang="en-US" altLang="zh-CN" b="1" dirty="0"/>
              <a:t>In a world where co-location and sharing are a fundamental reality, our solution should grow in importance and benefits our community.</a:t>
            </a:r>
          </a:p>
        </p:txBody>
      </p:sp>
    </p:spTree>
    <p:extLst>
      <p:ext uri="{BB962C8B-B14F-4D97-AF65-F5344CB8AC3E}">
        <p14:creationId xmlns:p14="http://schemas.microsoft.com/office/powerpoint/2010/main" val="6183832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09800" y="2066925"/>
            <a:ext cx="7772400" cy="1362075"/>
          </a:xfrm>
        </p:spPr>
        <p:txBody>
          <a:bodyPr anchor="ctr"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6" name="副标题 3">
            <a:extLst>
              <a:ext uri="{FF2B5EF4-FFF2-40B4-BE49-F238E27FC236}">
                <a16:creationId xmlns:a16="http://schemas.microsoft.com/office/drawing/2014/main" id="{2DFF0B46-6A32-4596-ABFE-BF8B131AB788}"/>
              </a:ext>
            </a:extLst>
          </p:cNvPr>
          <p:cNvSpPr txBox="1">
            <a:spLocks/>
          </p:cNvSpPr>
          <p:nvPr/>
        </p:nvSpPr>
        <p:spPr>
          <a:xfrm>
            <a:off x="2570458" y="3956577"/>
            <a:ext cx="7051089" cy="1210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Lei Liu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Xinglei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Dou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Yuetao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>
              <a:lnSpc>
                <a:spcPct val="100000"/>
              </a:lnSpc>
            </a:pP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Beihang University; </a:t>
            </a:r>
            <a:r>
              <a:rPr lang="en-US" altLang="zh-CN" sz="1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ICT,CAS; Sys-Inventor Lab</a:t>
            </a:r>
          </a:p>
          <a:p>
            <a:pPr algn="ctr">
              <a:lnSpc>
                <a:spcPct val="100000"/>
              </a:lnSpc>
            </a:pP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https://liulei-sys-inventor.github.io/</a:t>
            </a:r>
            <a:endParaRPr lang="zh-CN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7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B1354-DA33-8278-5F21-8E760B5D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Monolithic Architecture </a:t>
            </a:r>
            <a:r>
              <a:rPr lang="zh-CN" altLang="en-US" dirty="0"/>
              <a:t>→ </a:t>
            </a:r>
            <a:r>
              <a:rPr lang="en-US" altLang="zh-CN" dirty="0"/>
              <a:t>Loosely-coupled Design</a:t>
            </a:r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E70DB109-38A8-FD5F-1D56-E38AEC61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Cloud applications are shifting from monolithic architectures to loosely-coupled designs, including many latency-critical (LC) services with strict quality of service (QoS) requirements.</a:t>
            </a:r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312AFE58-8746-D70B-3DA4-DBB44758DFBE}"/>
              </a:ext>
            </a:extLst>
          </p:cNvPr>
          <p:cNvSpPr/>
          <p:nvPr/>
        </p:nvSpPr>
        <p:spPr>
          <a:xfrm rot="5400000">
            <a:off x="3127323" y="4168869"/>
            <a:ext cx="430887" cy="345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8E0124C-356E-7444-621B-A5F4FAE7EC9E}"/>
              </a:ext>
            </a:extLst>
          </p:cNvPr>
          <p:cNvSpPr txBox="1"/>
          <p:nvPr/>
        </p:nvSpPr>
        <p:spPr>
          <a:xfrm>
            <a:off x="1458532" y="3709909"/>
            <a:ext cx="37684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Monolithic architecture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A160981-87C2-4695-4AE4-2815BBC05E98}"/>
              </a:ext>
            </a:extLst>
          </p:cNvPr>
          <p:cNvGrpSpPr/>
          <p:nvPr/>
        </p:nvGrpSpPr>
        <p:grpSpPr>
          <a:xfrm>
            <a:off x="2303773" y="2404129"/>
            <a:ext cx="2077986" cy="1303337"/>
            <a:chOff x="2799212" y="2150691"/>
            <a:chExt cx="2330245" cy="1461557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A118F04B-A8FB-7139-E2C1-CB623CD02836}"/>
                </a:ext>
              </a:extLst>
            </p:cNvPr>
            <p:cNvGrpSpPr/>
            <p:nvPr/>
          </p:nvGrpSpPr>
          <p:grpSpPr>
            <a:xfrm>
              <a:off x="2922115" y="2261849"/>
              <a:ext cx="2084438" cy="1239240"/>
              <a:chOff x="609600" y="2431739"/>
              <a:chExt cx="2084438" cy="1239240"/>
            </a:xfrm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F49F8F33-9733-D651-DE8F-697C7DAAB6CA}"/>
                  </a:ext>
                </a:extLst>
              </p:cNvPr>
              <p:cNvSpPr/>
              <p:nvPr/>
            </p:nvSpPr>
            <p:spPr>
              <a:xfrm>
                <a:off x="609600" y="2431739"/>
                <a:ext cx="2084438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Presentation layer</a:t>
                </a:r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id="{2E79E6FC-850C-1569-86BD-52821834EA2A}"/>
                  </a:ext>
                </a:extLst>
              </p:cNvPr>
              <p:cNvSpPr/>
              <p:nvPr/>
            </p:nvSpPr>
            <p:spPr>
              <a:xfrm>
                <a:off x="609600" y="2866693"/>
                <a:ext cx="2084438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Service layer</a:t>
                </a:r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58A72D12-8705-E907-BCD7-F8876CBCDD53}"/>
                  </a:ext>
                </a:extLst>
              </p:cNvPr>
              <p:cNvSpPr/>
              <p:nvPr/>
            </p:nvSpPr>
            <p:spPr>
              <a:xfrm>
                <a:off x="609600" y="3301647"/>
                <a:ext cx="2084438" cy="36933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Persistence layer</a:t>
                </a:r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B3D7D18F-59DC-6B57-04D2-9892032C0FF0}"/>
                </a:ext>
              </a:extLst>
            </p:cNvPr>
            <p:cNvSpPr/>
            <p:nvPr/>
          </p:nvSpPr>
          <p:spPr>
            <a:xfrm>
              <a:off x="2799212" y="2150691"/>
              <a:ext cx="2330245" cy="146155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文本框 32">
            <a:extLst>
              <a:ext uri="{FF2B5EF4-FFF2-40B4-BE49-F238E27FC236}">
                <a16:creationId xmlns:a16="http://schemas.microsoft.com/office/drawing/2014/main" id="{34030B93-7950-BA5E-1DA1-E1966F877448}"/>
              </a:ext>
            </a:extLst>
          </p:cNvPr>
          <p:cNvSpPr txBox="1"/>
          <p:nvPr/>
        </p:nvSpPr>
        <p:spPr>
          <a:xfrm>
            <a:off x="1406767" y="5993669"/>
            <a:ext cx="3871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cs typeface="Arial" panose="020B0604020202020204" pitchFamily="34" charset="0"/>
              </a:rPr>
              <a:t>Loosely-coupled design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72" name="组合 71">
            <a:extLst>
              <a:ext uri="{FF2B5EF4-FFF2-40B4-BE49-F238E27FC236}">
                <a16:creationId xmlns:a16="http://schemas.microsoft.com/office/drawing/2014/main" id="{EAD2D644-A668-FFD8-0D0E-3B343EC762CC}"/>
              </a:ext>
            </a:extLst>
          </p:cNvPr>
          <p:cNvGrpSpPr/>
          <p:nvPr/>
        </p:nvGrpSpPr>
        <p:grpSpPr>
          <a:xfrm>
            <a:off x="2033105" y="4659008"/>
            <a:ext cx="2619323" cy="1329092"/>
            <a:chOff x="7090467" y="1991256"/>
            <a:chExt cx="2937299" cy="149043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E17AB2DB-082C-7B1F-1484-564D2F2AE34F}"/>
                </a:ext>
              </a:extLst>
            </p:cNvPr>
            <p:cNvSpPr/>
            <p:nvPr/>
          </p:nvSpPr>
          <p:spPr>
            <a:xfrm>
              <a:off x="7924138" y="1991256"/>
              <a:ext cx="1269959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A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47C115C-DD6F-8D9C-8468-2A27479931DA}"/>
                </a:ext>
              </a:extLst>
            </p:cNvPr>
            <p:cNvSpPr/>
            <p:nvPr/>
          </p:nvSpPr>
          <p:spPr>
            <a:xfrm>
              <a:off x="7090467" y="2547779"/>
              <a:ext cx="1269958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B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5FC63CC9-74FF-8BCD-5DCC-ACE60A7134E4}"/>
                </a:ext>
              </a:extLst>
            </p:cNvPr>
            <p:cNvSpPr/>
            <p:nvPr/>
          </p:nvSpPr>
          <p:spPr>
            <a:xfrm>
              <a:off x="8757809" y="2547779"/>
              <a:ext cx="126995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C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BB16548E-1CC9-4806-FE61-FA2319B51206}"/>
                </a:ext>
              </a:extLst>
            </p:cNvPr>
            <p:cNvSpPr/>
            <p:nvPr/>
          </p:nvSpPr>
          <p:spPr>
            <a:xfrm>
              <a:off x="7090468" y="3112363"/>
              <a:ext cx="126995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D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63523437-C70E-B907-83FE-BB165EEE9896}"/>
                </a:ext>
              </a:extLst>
            </p:cNvPr>
            <p:cNvSpPr/>
            <p:nvPr/>
          </p:nvSpPr>
          <p:spPr>
            <a:xfrm>
              <a:off x="8757809" y="3112363"/>
              <a:ext cx="1269957" cy="36933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 E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直接箭头连接符 23">
              <a:extLst>
                <a:ext uri="{FF2B5EF4-FFF2-40B4-BE49-F238E27FC236}">
                  <a16:creationId xmlns:a16="http://schemas.microsoft.com/office/drawing/2014/main" id="{7FC13C8D-6A88-6FD3-C8D9-434675506919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 flipH="1">
              <a:off x="7725446" y="2360588"/>
              <a:ext cx="833672" cy="187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CBEB0E68-0369-5443-94E2-527F8A385145}"/>
                </a:ext>
              </a:extLst>
            </p:cNvPr>
            <p:cNvCxnSpPr>
              <a:cxnSpLocks/>
              <a:stCxn id="16" idx="2"/>
              <a:endCxn id="19" idx="0"/>
            </p:cNvCxnSpPr>
            <p:nvPr/>
          </p:nvCxnSpPr>
          <p:spPr>
            <a:xfrm>
              <a:off x="8559118" y="2360588"/>
              <a:ext cx="833670" cy="187191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40BF14D2-83C3-01FA-06D2-099BBC9FB768}"/>
                </a:ext>
              </a:extLst>
            </p:cNvPr>
            <p:cNvCxnSpPr>
              <a:cxnSpLocks/>
              <a:stCxn id="19" idx="2"/>
              <a:endCxn id="21" idx="0"/>
            </p:cNvCxnSpPr>
            <p:nvPr/>
          </p:nvCxnSpPr>
          <p:spPr>
            <a:xfrm>
              <a:off x="9392788" y="2917111"/>
              <a:ext cx="0" cy="195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B6457ABA-EA89-31A9-886A-4E49CE8DE05F}"/>
                </a:ext>
              </a:extLst>
            </p:cNvPr>
            <p:cNvCxnSpPr>
              <a:cxnSpLocks/>
              <a:stCxn id="18" idx="2"/>
              <a:endCxn id="20" idx="0"/>
            </p:cNvCxnSpPr>
            <p:nvPr/>
          </p:nvCxnSpPr>
          <p:spPr>
            <a:xfrm>
              <a:off x="7725446" y="2917111"/>
              <a:ext cx="1" cy="195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箭头连接符 37">
              <a:extLst>
                <a:ext uri="{FF2B5EF4-FFF2-40B4-BE49-F238E27FC236}">
                  <a16:creationId xmlns:a16="http://schemas.microsoft.com/office/drawing/2014/main" id="{EC911FAB-BEE4-D400-D50E-A8FAF36E0850}"/>
                </a:ext>
              </a:extLst>
            </p:cNvPr>
            <p:cNvCxnSpPr>
              <a:cxnSpLocks/>
              <a:stCxn id="18" idx="2"/>
              <a:endCxn id="21" idx="0"/>
            </p:cNvCxnSpPr>
            <p:nvPr/>
          </p:nvCxnSpPr>
          <p:spPr>
            <a:xfrm>
              <a:off x="7725446" y="2917111"/>
              <a:ext cx="1667342" cy="19525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2A8F00BD-2D82-74C4-5434-AB2FCA31AEBC}"/>
              </a:ext>
            </a:extLst>
          </p:cNvPr>
          <p:cNvSpPr txBox="1"/>
          <p:nvPr/>
        </p:nvSpPr>
        <p:spPr>
          <a:xfrm>
            <a:off x="7243493" y="5099914"/>
            <a:ext cx="2596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Latency-critical  services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B8076650-F38B-4B20-CD14-BCBA9DC73F69}"/>
              </a:ext>
            </a:extLst>
          </p:cNvPr>
          <p:cNvGrpSpPr/>
          <p:nvPr/>
        </p:nvGrpSpPr>
        <p:grpSpPr>
          <a:xfrm>
            <a:off x="7399498" y="3067704"/>
            <a:ext cx="2284962" cy="1865026"/>
            <a:chOff x="9381548" y="3957646"/>
            <a:chExt cx="2284962" cy="1865026"/>
          </a:xfrm>
        </p:grpSpPr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483BB016-4B89-90D8-98D5-3B86DB485947}"/>
                </a:ext>
              </a:extLst>
            </p:cNvPr>
            <p:cNvSpPr/>
            <p:nvPr/>
          </p:nvSpPr>
          <p:spPr>
            <a:xfrm>
              <a:off x="9381548" y="3957646"/>
              <a:ext cx="2284962" cy="18650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281B710E-1C4B-3829-FFB9-4ABE3A6FA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68709" y="4042360"/>
              <a:ext cx="556575" cy="556575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AAF0243-E565-FA90-1BF4-04AC91770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2475" y="4188462"/>
              <a:ext cx="629151" cy="629151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58D322F8-4CC3-030F-C565-571CC0FCB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13869" y="4827279"/>
              <a:ext cx="1218952" cy="409278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22E038AA-0B40-C5DC-1F5D-A98D0AFCD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8121" y="4575400"/>
              <a:ext cx="636522" cy="57206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FB786149-E725-C2E7-2DD5-7BEF16AF98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0321" y="5306204"/>
              <a:ext cx="1061006" cy="3521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8739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5B1354-DA33-8278-5F21-8E760B5D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Co-location </a:t>
            </a:r>
            <a:r>
              <a:rPr lang="zh-CN" altLang="en-US" dirty="0"/>
              <a:t>→ </a:t>
            </a:r>
            <a:r>
              <a:rPr lang="en-US" altLang="zh-CN" dirty="0"/>
              <a:t>Contention for Shared Resources</a:t>
            </a:r>
            <a:endParaRPr lang="zh-CN" altLang="en-US" dirty="0"/>
          </a:p>
        </p:txBody>
      </p:sp>
      <p:sp>
        <p:nvSpPr>
          <p:cNvPr id="17" name="内容占位符 16">
            <a:extLst>
              <a:ext uri="{FF2B5EF4-FFF2-40B4-BE49-F238E27FC236}">
                <a16:creationId xmlns:a16="http://schemas.microsoft.com/office/drawing/2014/main" id="{E70DB109-38A8-FD5F-1D56-E38AEC61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Co-located services exhibit diverse behaviors across the </a:t>
            </a:r>
            <a:r>
              <a:rPr lang="en-US" altLang="zh-CN" b="1" dirty="0">
                <a:solidFill>
                  <a:srgbClr val="C00000"/>
                </a:solidFill>
              </a:rPr>
              <a:t>storage hierarchy</a:t>
            </a:r>
            <a:r>
              <a:rPr lang="en-US" altLang="zh-CN" dirty="0"/>
              <a:t>, including multiple </a:t>
            </a:r>
            <a:r>
              <a:rPr lang="en-US" altLang="zh-CN" b="1" dirty="0">
                <a:solidFill>
                  <a:srgbClr val="C00000"/>
                </a:solidFill>
              </a:rPr>
              <a:t>interactive resources </a:t>
            </a:r>
            <a:r>
              <a:rPr lang="en-US" altLang="zh-CN" dirty="0"/>
              <a:t>such as CPU cores, last level cache (LLC), memory/IO bandwidth, and main memory banks.</a:t>
            </a:r>
            <a:endParaRPr lang="en-US" altLang="zh-CN" sz="4400" dirty="0"/>
          </a:p>
          <a:p>
            <a:r>
              <a:rPr lang="en-US" altLang="zh-CN" dirty="0"/>
              <a:t>Co-located services contend for shared resources, leading to Quality of Service (QoS) violations.</a:t>
            </a:r>
          </a:p>
          <a:p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340EABDF-1FB9-F67F-F5C1-7AF6FC05B91D}"/>
              </a:ext>
            </a:extLst>
          </p:cNvPr>
          <p:cNvSpPr txBox="1"/>
          <p:nvPr/>
        </p:nvSpPr>
        <p:spPr>
          <a:xfrm>
            <a:off x="1383296" y="5657040"/>
            <a:ext cx="44826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Contention in shared resources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21C4396E-6330-BD9C-867F-D32E85B97632}"/>
              </a:ext>
            </a:extLst>
          </p:cNvPr>
          <p:cNvSpPr txBox="1"/>
          <p:nvPr/>
        </p:nvSpPr>
        <p:spPr>
          <a:xfrm>
            <a:off x="5981686" y="5318486"/>
            <a:ext cx="4660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QoS violations of </a:t>
            </a:r>
          </a:p>
          <a:p>
            <a:pPr algn="ctr"/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Latency-critical (LC) services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23F0053D-8ED3-7915-7B5A-AA776E8D3E84}"/>
              </a:ext>
            </a:extLst>
          </p:cNvPr>
          <p:cNvSpPr/>
          <p:nvPr/>
        </p:nvSpPr>
        <p:spPr>
          <a:xfrm>
            <a:off x="5885788" y="4505326"/>
            <a:ext cx="568904" cy="4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9267E198-C9E9-5CB0-B34D-5CADB0502D29}"/>
              </a:ext>
            </a:extLst>
          </p:cNvPr>
          <p:cNvGrpSpPr/>
          <p:nvPr/>
        </p:nvGrpSpPr>
        <p:grpSpPr>
          <a:xfrm>
            <a:off x="1956096" y="3832192"/>
            <a:ext cx="3037595" cy="1815681"/>
            <a:chOff x="1847970" y="4579850"/>
            <a:chExt cx="3037595" cy="1815681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3991E617-3008-7A94-4945-0D21E246BB49}"/>
                </a:ext>
              </a:extLst>
            </p:cNvPr>
            <p:cNvSpPr/>
            <p:nvPr/>
          </p:nvSpPr>
          <p:spPr>
            <a:xfrm>
              <a:off x="1964400" y="4628637"/>
              <a:ext cx="734629" cy="4819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1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L1/L2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CE50C8C-E7A1-C9C5-BB75-86298E1FA378}"/>
                </a:ext>
              </a:extLst>
            </p:cNvPr>
            <p:cNvSpPr/>
            <p:nvPr/>
          </p:nvSpPr>
          <p:spPr>
            <a:xfrm>
              <a:off x="1964400" y="5208104"/>
              <a:ext cx="2921165" cy="344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Last-level Cache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7C45841-3013-0855-8433-C1523EDF84FE}"/>
                </a:ext>
              </a:extLst>
            </p:cNvPr>
            <p:cNvSpPr/>
            <p:nvPr/>
          </p:nvSpPr>
          <p:spPr>
            <a:xfrm>
              <a:off x="2817377" y="4628637"/>
              <a:ext cx="734629" cy="4819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2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L1/L2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E919DB5-8022-FE95-E939-E9D5131673EB}"/>
                </a:ext>
              </a:extLst>
            </p:cNvPr>
            <p:cNvSpPr/>
            <p:nvPr/>
          </p:nvSpPr>
          <p:spPr>
            <a:xfrm>
              <a:off x="4150936" y="4628637"/>
              <a:ext cx="734629" cy="481929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Core N</a:t>
              </a:r>
            </a:p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L1/L2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1333ED3E-9C60-BB05-75CE-95561506A4E4}"/>
                </a:ext>
              </a:extLst>
            </p:cNvPr>
            <p:cNvSpPr/>
            <p:nvPr/>
          </p:nvSpPr>
          <p:spPr>
            <a:xfrm>
              <a:off x="1964400" y="6050898"/>
              <a:ext cx="2921165" cy="34463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DRAM</a:t>
              </a:r>
              <a:endParaRPr lang="zh-CN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3A3CA420-BA1A-0072-330B-2AE2F20D6D96}"/>
                </a:ext>
              </a:extLst>
            </p:cNvPr>
            <p:cNvGrpSpPr/>
            <p:nvPr/>
          </p:nvGrpSpPr>
          <p:grpSpPr>
            <a:xfrm>
              <a:off x="3025787" y="5552737"/>
              <a:ext cx="798390" cy="498161"/>
              <a:chOff x="2701816" y="5552737"/>
              <a:chExt cx="1414396" cy="409261"/>
            </a:xfrm>
            <a:solidFill>
              <a:schemeClr val="bg1">
                <a:lumMod val="50000"/>
              </a:schemeClr>
            </a:solidFill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B922BB46-2AF4-1F88-774B-F885B4145FB7}"/>
                  </a:ext>
                </a:extLst>
              </p:cNvPr>
              <p:cNvCxnSpPr/>
              <p:nvPr/>
            </p:nvCxnSpPr>
            <p:spPr>
              <a:xfrm>
                <a:off x="2701816" y="5552737"/>
                <a:ext cx="0" cy="40926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6A29601E-5CA5-5365-EDA2-AC2B0DAF367A}"/>
                  </a:ext>
                </a:extLst>
              </p:cNvPr>
              <p:cNvCxnSpPr/>
              <p:nvPr/>
            </p:nvCxnSpPr>
            <p:spPr>
              <a:xfrm>
                <a:off x="4116212" y="5552737"/>
                <a:ext cx="0" cy="40926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608F9FE0-0501-2FB6-42F3-4E4D37B88824}"/>
                </a:ext>
              </a:extLst>
            </p:cNvPr>
            <p:cNvSpPr txBox="1"/>
            <p:nvPr/>
          </p:nvSpPr>
          <p:spPr>
            <a:xfrm>
              <a:off x="1847970" y="5480915"/>
              <a:ext cx="126912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Memory Bandwidth</a:t>
              </a:r>
              <a:endParaRPr lang="zh-CN" alt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A2A73CD7-8884-F0D3-92EC-19FDC94C85C9}"/>
                </a:ext>
              </a:extLst>
            </p:cNvPr>
            <p:cNvSpPr txBox="1"/>
            <p:nvPr/>
          </p:nvSpPr>
          <p:spPr>
            <a:xfrm>
              <a:off x="3484157" y="4579850"/>
              <a:ext cx="7346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  <a:endParaRPr lang="zh-CN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3DF5EC9-1BB0-670E-E5AD-D1582D182687}"/>
                </a:ext>
              </a:extLst>
            </p:cNvPr>
            <p:cNvGrpSpPr/>
            <p:nvPr/>
          </p:nvGrpSpPr>
          <p:grpSpPr>
            <a:xfrm>
              <a:off x="3123641" y="5617999"/>
              <a:ext cx="267096" cy="367636"/>
              <a:chOff x="3119070" y="5620552"/>
              <a:chExt cx="267096" cy="367636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64" name="组合 63">
                <a:extLst>
                  <a:ext uri="{FF2B5EF4-FFF2-40B4-BE49-F238E27FC236}">
                    <a16:creationId xmlns:a16="http://schemas.microsoft.com/office/drawing/2014/main" id="{C9EC0935-B761-34B3-F6AF-43B479156A54}"/>
                  </a:ext>
                </a:extLst>
              </p:cNvPr>
              <p:cNvGrpSpPr/>
              <p:nvPr/>
            </p:nvGrpSpPr>
            <p:grpSpPr>
              <a:xfrm>
                <a:off x="3122246" y="5620552"/>
                <a:ext cx="263920" cy="151187"/>
                <a:chOff x="2780804" y="5605511"/>
                <a:chExt cx="263920" cy="151187"/>
              </a:xfrm>
              <a:grpFill/>
            </p:grpSpPr>
            <p:sp>
              <p:nvSpPr>
                <p:cNvPr id="65" name="箭头: 下 64">
                  <a:extLst>
                    <a:ext uri="{FF2B5EF4-FFF2-40B4-BE49-F238E27FC236}">
                      <a16:creationId xmlns:a16="http://schemas.microsoft.com/office/drawing/2014/main" id="{3F9B1656-AA1D-69F9-833A-2665B5BBC000}"/>
                    </a:ext>
                  </a:extLst>
                </p:cNvPr>
                <p:cNvSpPr/>
                <p:nvPr/>
              </p:nvSpPr>
              <p:spPr>
                <a:xfrm>
                  <a:off x="2780804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箭头: 下 65">
                  <a:extLst>
                    <a:ext uri="{FF2B5EF4-FFF2-40B4-BE49-F238E27FC236}">
                      <a16:creationId xmlns:a16="http://schemas.microsoft.com/office/drawing/2014/main" id="{4FFDAEE6-AF3C-F403-BA75-3DAC0F397EAF}"/>
                    </a:ext>
                  </a:extLst>
                </p:cNvPr>
                <p:cNvSpPr/>
                <p:nvPr/>
              </p:nvSpPr>
              <p:spPr>
                <a:xfrm rot="10800000">
                  <a:off x="2909589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F0BCE5AC-D12F-80B9-40FB-CC6C389FC2A3}"/>
                  </a:ext>
                </a:extLst>
              </p:cNvPr>
              <p:cNvGrpSpPr/>
              <p:nvPr/>
            </p:nvGrpSpPr>
            <p:grpSpPr>
              <a:xfrm>
                <a:off x="3119070" y="5837001"/>
                <a:ext cx="263920" cy="151187"/>
                <a:chOff x="2780804" y="5605511"/>
                <a:chExt cx="263920" cy="151187"/>
              </a:xfrm>
              <a:grpFill/>
            </p:grpSpPr>
            <p:sp>
              <p:nvSpPr>
                <p:cNvPr id="68" name="箭头: 下 67">
                  <a:extLst>
                    <a:ext uri="{FF2B5EF4-FFF2-40B4-BE49-F238E27FC236}">
                      <a16:creationId xmlns:a16="http://schemas.microsoft.com/office/drawing/2014/main" id="{3613A365-803D-D58E-78CD-BD21D1EC413A}"/>
                    </a:ext>
                  </a:extLst>
                </p:cNvPr>
                <p:cNvSpPr/>
                <p:nvPr/>
              </p:nvSpPr>
              <p:spPr>
                <a:xfrm>
                  <a:off x="2780804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箭头: 下 68">
                  <a:extLst>
                    <a:ext uri="{FF2B5EF4-FFF2-40B4-BE49-F238E27FC236}">
                      <a16:creationId xmlns:a16="http://schemas.microsoft.com/office/drawing/2014/main" id="{D1983C24-22AA-C808-FB10-88B4C15CA3DC}"/>
                    </a:ext>
                  </a:extLst>
                </p:cNvPr>
                <p:cNvSpPr/>
                <p:nvPr/>
              </p:nvSpPr>
              <p:spPr>
                <a:xfrm rot="10800000">
                  <a:off x="2909589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3614B016-C1C5-5C77-A56A-DB1623CF46E1}"/>
                </a:ext>
              </a:extLst>
            </p:cNvPr>
            <p:cNvGrpSpPr/>
            <p:nvPr/>
          </p:nvGrpSpPr>
          <p:grpSpPr>
            <a:xfrm>
              <a:off x="3459227" y="5617999"/>
              <a:ext cx="267096" cy="367636"/>
              <a:chOff x="3465825" y="5616085"/>
              <a:chExt cx="267096" cy="367636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36E7D37E-5AE3-DCCC-7513-638391F7CA3E}"/>
                  </a:ext>
                </a:extLst>
              </p:cNvPr>
              <p:cNvGrpSpPr/>
              <p:nvPr/>
            </p:nvGrpSpPr>
            <p:grpSpPr>
              <a:xfrm>
                <a:off x="3469001" y="5616085"/>
                <a:ext cx="263920" cy="151187"/>
                <a:chOff x="2780804" y="5605511"/>
                <a:chExt cx="263920" cy="151187"/>
              </a:xfrm>
              <a:grpFill/>
            </p:grpSpPr>
            <p:sp>
              <p:nvSpPr>
                <p:cNvPr id="71" name="箭头: 下 70">
                  <a:extLst>
                    <a:ext uri="{FF2B5EF4-FFF2-40B4-BE49-F238E27FC236}">
                      <a16:creationId xmlns:a16="http://schemas.microsoft.com/office/drawing/2014/main" id="{126C5F52-6088-509F-B370-CDAF632C6A12}"/>
                    </a:ext>
                  </a:extLst>
                </p:cNvPr>
                <p:cNvSpPr/>
                <p:nvPr/>
              </p:nvSpPr>
              <p:spPr>
                <a:xfrm>
                  <a:off x="2780804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箭头: 下 73">
                  <a:extLst>
                    <a:ext uri="{FF2B5EF4-FFF2-40B4-BE49-F238E27FC236}">
                      <a16:creationId xmlns:a16="http://schemas.microsoft.com/office/drawing/2014/main" id="{04E7956A-D0B6-ECF9-203E-0D6C1532127E}"/>
                    </a:ext>
                  </a:extLst>
                </p:cNvPr>
                <p:cNvSpPr/>
                <p:nvPr/>
              </p:nvSpPr>
              <p:spPr>
                <a:xfrm rot="10800000">
                  <a:off x="2909589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5" name="组合 74">
                <a:extLst>
                  <a:ext uri="{FF2B5EF4-FFF2-40B4-BE49-F238E27FC236}">
                    <a16:creationId xmlns:a16="http://schemas.microsoft.com/office/drawing/2014/main" id="{40CE37F9-1786-47EB-C455-EBF8734DAB44}"/>
                  </a:ext>
                </a:extLst>
              </p:cNvPr>
              <p:cNvGrpSpPr/>
              <p:nvPr/>
            </p:nvGrpSpPr>
            <p:grpSpPr>
              <a:xfrm>
                <a:off x="3465825" y="5832534"/>
                <a:ext cx="263920" cy="151187"/>
                <a:chOff x="2780804" y="5605511"/>
                <a:chExt cx="263920" cy="151187"/>
              </a:xfrm>
              <a:grpFill/>
            </p:grpSpPr>
            <p:sp>
              <p:nvSpPr>
                <p:cNvPr id="76" name="箭头: 下 75">
                  <a:extLst>
                    <a:ext uri="{FF2B5EF4-FFF2-40B4-BE49-F238E27FC236}">
                      <a16:creationId xmlns:a16="http://schemas.microsoft.com/office/drawing/2014/main" id="{E93616F2-F0EB-57CC-E325-158DD096C073}"/>
                    </a:ext>
                  </a:extLst>
                </p:cNvPr>
                <p:cNvSpPr/>
                <p:nvPr/>
              </p:nvSpPr>
              <p:spPr>
                <a:xfrm>
                  <a:off x="2780804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箭头: 下 78">
                  <a:extLst>
                    <a:ext uri="{FF2B5EF4-FFF2-40B4-BE49-F238E27FC236}">
                      <a16:creationId xmlns:a16="http://schemas.microsoft.com/office/drawing/2014/main" id="{A6B5B4C3-FA13-B13A-B23D-F774AEA2DEF6}"/>
                    </a:ext>
                  </a:extLst>
                </p:cNvPr>
                <p:cNvSpPr/>
                <p:nvPr/>
              </p:nvSpPr>
              <p:spPr>
                <a:xfrm rot="10800000">
                  <a:off x="2909589" y="5605511"/>
                  <a:ext cx="135135" cy="151187"/>
                </a:xfrm>
                <a:prstGeom prst="downArrow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74834B04-9AB9-057A-0919-0B9E8851BB49}"/>
              </a:ext>
            </a:extLst>
          </p:cNvPr>
          <p:cNvGrpSpPr/>
          <p:nvPr/>
        </p:nvGrpSpPr>
        <p:grpSpPr>
          <a:xfrm>
            <a:off x="1950849" y="3824608"/>
            <a:ext cx="1917752" cy="1854765"/>
            <a:chOff x="1842723" y="4610366"/>
            <a:chExt cx="1917752" cy="1854765"/>
          </a:xfrm>
        </p:grpSpPr>
        <p:sp>
          <p:nvSpPr>
            <p:cNvPr id="99" name="矩形: 圆角 98">
              <a:extLst>
                <a:ext uri="{FF2B5EF4-FFF2-40B4-BE49-F238E27FC236}">
                  <a16:creationId xmlns:a16="http://schemas.microsoft.com/office/drawing/2014/main" id="{118E3F2D-795D-5305-A355-FE917AE09FB8}"/>
                </a:ext>
              </a:extLst>
            </p:cNvPr>
            <p:cNvSpPr/>
            <p:nvPr/>
          </p:nvSpPr>
          <p:spPr>
            <a:xfrm>
              <a:off x="1906425" y="4610366"/>
              <a:ext cx="1854050" cy="1854765"/>
            </a:xfrm>
            <a:prstGeom prst="roundRect">
              <a:avLst>
                <a:gd name="adj" fmla="val 20405"/>
              </a:avLst>
            </a:prstGeom>
            <a:solidFill>
              <a:schemeClr val="accent2">
                <a:lumMod val="20000"/>
                <a:lumOff val="80000"/>
                <a:alpha val="54000"/>
              </a:schemeClr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66821F6F-57CA-3D67-D864-72E98698259F}"/>
                </a:ext>
              </a:extLst>
            </p:cNvPr>
            <p:cNvSpPr txBox="1"/>
            <p:nvPr/>
          </p:nvSpPr>
          <p:spPr>
            <a:xfrm>
              <a:off x="1842723" y="5057159"/>
              <a:ext cx="13437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Service A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BCB66363-BB37-8CF4-600E-1859B2711E72}"/>
              </a:ext>
            </a:extLst>
          </p:cNvPr>
          <p:cNvGrpSpPr/>
          <p:nvPr/>
        </p:nvGrpSpPr>
        <p:grpSpPr>
          <a:xfrm>
            <a:off x="3203343" y="3831975"/>
            <a:ext cx="1937271" cy="1854765"/>
            <a:chOff x="3095217" y="4617733"/>
            <a:chExt cx="1937271" cy="1854765"/>
          </a:xfrm>
        </p:grpSpPr>
        <p:sp>
          <p:nvSpPr>
            <p:cNvPr id="101" name="矩形: 圆角 100">
              <a:extLst>
                <a:ext uri="{FF2B5EF4-FFF2-40B4-BE49-F238E27FC236}">
                  <a16:creationId xmlns:a16="http://schemas.microsoft.com/office/drawing/2014/main" id="{2BBE4A83-FE0C-BABF-36F3-F8557BF57BBB}"/>
                </a:ext>
              </a:extLst>
            </p:cNvPr>
            <p:cNvSpPr/>
            <p:nvPr/>
          </p:nvSpPr>
          <p:spPr>
            <a:xfrm>
              <a:off x="3095217" y="4617733"/>
              <a:ext cx="1854050" cy="1854765"/>
            </a:xfrm>
            <a:prstGeom prst="roundRect">
              <a:avLst>
                <a:gd name="adj" fmla="val 20405"/>
              </a:avLst>
            </a:prstGeom>
            <a:solidFill>
              <a:schemeClr val="accent4">
                <a:alpha val="65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文本框 102">
              <a:extLst>
                <a:ext uri="{FF2B5EF4-FFF2-40B4-BE49-F238E27FC236}">
                  <a16:creationId xmlns:a16="http://schemas.microsoft.com/office/drawing/2014/main" id="{46BC66B3-376F-42AE-1D67-AAE8063BB5D5}"/>
                </a:ext>
              </a:extLst>
            </p:cNvPr>
            <p:cNvSpPr txBox="1"/>
            <p:nvPr/>
          </p:nvSpPr>
          <p:spPr>
            <a:xfrm>
              <a:off x="3679232" y="5057159"/>
              <a:ext cx="13532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Service B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6" name="爆炸形: 8 pt  105">
            <a:extLst>
              <a:ext uri="{FF2B5EF4-FFF2-40B4-BE49-F238E27FC236}">
                <a16:creationId xmlns:a16="http://schemas.microsoft.com/office/drawing/2014/main" id="{4F4AD1D0-5DB3-C10B-3A96-E65DE4A896BC}"/>
              </a:ext>
            </a:extLst>
          </p:cNvPr>
          <p:cNvSpPr/>
          <p:nvPr/>
        </p:nvSpPr>
        <p:spPr>
          <a:xfrm>
            <a:off x="3324790" y="4779875"/>
            <a:ext cx="426806" cy="47205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5" name="图片 124">
            <a:extLst>
              <a:ext uri="{FF2B5EF4-FFF2-40B4-BE49-F238E27FC236}">
                <a16:creationId xmlns:a16="http://schemas.microsoft.com/office/drawing/2014/main" id="{797F9E53-3126-989C-BB72-2881D8F31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853" y="3429000"/>
            <a:ext cx="2191887" cy="1885469"/>
          </a:xfrm>
          <a:prstGeom prst="rect">
            <a:avLst/>
          </a:prstGeom>
        </p:spPr>
      </p:pic>
      <p:sp>
        <p:nvSpPr>
          <p:cNvPr id="126" name="爆炸形: 8 pt  125">
            <a:extLst>
              <a:ext uri="{FF2B5EF4-FFF2-40B4-BE49-F238E27FC236}">
                <a16:creationId xmlns:a16="http://schemas.microsoft.com/office/drawing/2014/main" id="{E8459D7B-3C19-249C-CEF0-DF5E0DC173AA}"/>
              </a:ext>
            </a:extLst>
          </p:cNvPr>
          <p:cNvSpPr/>
          <p:nvPr/>
        </p:nvSpPr>
        <p:spPr>
          <a:xfrm>
            <a:off x="8014852" y="3864611"/>
            <a:ext cx="426806" cy="472050"/>
          </a:xfrm>
          <a:prstGeom prst="irregularSeal1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7" name="文本框 126">
            <a:extLst>
              <a:ext uri="{FF2B5EF4-FFF2-40B4-BE49-F238E27FC236}">
                <a16:creationId xmlns:a16="http://schemas.microsoft.com/office/drawing/2014/main" id="{8C1A8226-87E9-CD15-7A4E-D58C01C3533F}"/>
              </a:ext>
            </a:extLst>
          </p:cNvPr>
          <p:cNvSpPr txBox="1"/>
          <p:nvPr/>
        </p:nvSpPr>
        <p:spPr>
          <a:xfrm>
            <a:off x="8312573" y="3762195"/>
            <a:ext cx="18357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QoS violation</a:t>
            </a:r>
            <a:endParaRPr lang="zh-CN" alt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5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26" grpId="0" animBg="1"/>
      <p:bldP spid="1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B526F947-9ED0-68CE-5951-89733D02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New Scheduling Approaches are Expected</a:t>
            </a:r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8CE2BB3C-385C-F48D-C3E8-EDE5444B91CF}"/>
              </a:ext>
            </a:extLst>
          </p:cNvPr>
          <p:cNvGrpSpPr/>
          <p:nvPr/>
        </p:nvGrpSpPr>
        <p:grpSpPr>
          <a:xfrm>
            <a:off x="7936754" y="1784506"/>
            <a:ext cx="3780008" cy="1430825"/>
            <a:chOff x="3543429" y="4373804"/>
            <a:chExt cx="5268988" cy="199444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5E86DA40-7A54-3D28-27AF-A06F62373BA4}"/>
                </a:ext>
              </a:extLst>
            </p:cNvPr>
            <p:cNvGrpSpPr/>
            <p:nvPr/>
          </p:nvGrpSpPr>
          <p:grpSpPr>
            <a:xfrm>
              <a:off x="6004315" y="4567406"/>
              <a:ext cx="2808102" cy="1800838"/>
              <a:chOff x="4599721" y="4567721"/>
              <a:chExt cx="2808102" cy="1800838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EEF9E7F8-CDE4-A818-1ED7-189A56B95749}"/>
                  </a:ext>
                </a:extLst>
              </p:cNvPr>
              <p:cNvSpPr/>
              <p:nvPr/>
            </p:nvSpPr>
            <p:spPr>
              <a:xfrm>
                <a:off x="5510355" y="4567721"/>
                <a:ext cx="986834" cy="621895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/>
                  <a:t>CPU</a:t>
                </a:r>
                <a:endParaRPr lang="zh-CN" altLang="en-US" sz="1200" b="1" dirty="0"/>
              </a:p>
            </p:txBody>
          </p:sp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0CEECE8-B773-8324-309A-849FAB3111EC}"/>
                  </a:ext>
                </a:extLst>
              </p:cNvPr>
              <p:cNvSpPr/>
              <p:nvPr/>
            </p:nvSpPr>
            <p:spPr>
              <a:xfrm>
                <a:off x="4599721" y="5746664"/>
                <a:ext cx="986834" cy="621895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/>
                  <a:t>LLC</a:t>
                </a:r>
                <a:endParaRPr lang="zh-CN" altLang="en-US" sz="1200" b="1" dirty="0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8A8BC0F9-241C-3FD4-7EF0-39942E56FB48}"/>
                  </a:ext>
                </a:extLst>
              </p:cNvPr>
              <p:cNvSpPr/>
              <p:nvPr/>
            </p:nvSpPr>
            <p:spPr>
              <a:xfrm>
                <a:off x="6420989" y="5746664"/>
                <a:ext cx="986834" cy="621895"/>
              </a:xfrm>
              <a:prstGeom prst="ellipse">
                <a:avLst/>
              </a:prstGeom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200" b="1" dirty="0"/>
                  <a:t>B/W</a:t>
                </a:r>
                <a:endParaRPr lang="zh-CN" altLang="en-US" sz="1200" b="1" dirty="0"/>
              </a:p>
            </p:txBody>
          </p:sp>
          <p:sp>
            <p:nvSpPr>
              <p:cNvPr id="10" name="箭头: 左右 9">
                <a:extLst>
                  <a:ext uri="{FF2B5EF4-FFF2-40B4-BE49-F238E27FC236}">
                    <a16:creationId xmlns:a16="http://schemas.microsoft.com/office/drawing/2014/main" id="{AFD63A59-C38F-5D0A-6DF3-D452921DEE72}"/>
                  </a:ext>
                </a:extLst>
              </p:cNvPr>
              <p:cNvSpPr/>
              <p:nvPr/>
            </p:nvSpPr>
            <p:spPr>
              <a:xfrm>
                <a:off x="5710473" y="5967033"/>
                <a:ext cx="586597" cy="181155"/>
              </a:xfrm>
              <a:prstGeom prst="leftRightArrow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箭头: 左右 14">
                <a:extLst>
                  <a:ext uri="{FF2B5EF4-FFF2-40B4-BE49-F238E27FC236}">
                    <a16:creationId xmlns:a16="http://schemas.microsoft.com/office/drawing/2014/main" id="{7CD420BB-787E-1397-F825-6CC8D856A80E}"/>
                  </a:ext>
                </a:extLst>
              </p:cNvPr>
              <p:cNvSpPr/>
              <p:nvPr/>
            </p:nvSpPr>
            <p:spPr>
              <a:xfrm rot="7692875">
                <a:off x="5217449" y="5377249"/>
                <a:ext cx="586597" cy="181155"/>
              </a:xfrm>
              <a:prstGeom prst="leftRightArrow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箭头: 左右 15">
                <a:extLst>
                  <a:ext uri="{FF2B5EF4-FFF2-40B4-BE49-F238E27FC236}">
                    <a16:creationId xmlns:a16="http://schemas.microsoft.com/office/drawing/2014/main" id="{8F4DFD7C-EBFF-B828-64ED-5DA2B5C1902A}"/>
                  </a:ext>
                </a:extLst>
              </p:cNvPr>
              <p:cNvSpPr/>
              <p:nvPr/>
            </p:nvSpPr>
            <p:spPr>
              <a:xfrm rot="3204376">
                <a:off x="6203498" y="5364604"/>
                <a:ext cx="586597" cy="181155"/>
              </a:xfrm>
              <a:prstGeom prst="leftRightArrow">
                <a:avLst/>
              </a:prstGeom>
              <a:solidFill>
                <a:schemeClr val="bg1"/>
              </a:solidFill>
              <a:ln w="28575">
                <a:solidFill>
                  <a:srgbClr val="0070C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3B8AE0A4-19BF-F652-5AA7-0726A9DB9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00000">
              <a:off x="3543429" y="4373804"/>
              <a:ext cx="1905000" cy="1905000"/>
            </a:xfrm>
            <a:prstGeom prst="rect">
              <a:avLst/>
            </a:prstGeom>
          </p:spPr>
        </p:pic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4A5EEA51-9903-BB98-B5EC-62D677FB6FB5}"/>
                </a:ext>
              </a:extLst>
            </p:cNvPr>
            <p:cNvSpPr txBox="1"/>
            <p:nvPr/>
          </p:nvSpPr>
          <p:spPr>
            <a:xfrm>
              <a:off x="5552721" y="4605483"/>
              <a:ext cx="5613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8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zh-CN" altLang="en-US" sz="4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FF9D377-9368-08E4-1F31-293AF2E90C52}"/>
              </a:ext>
            </a:extLst>
          </p:cNvPr>
          <p:cNvGrpSpPr/>
          <p:nvPr/>
        </p:nvGrpSpPr>
        <p:grpSpPr>
          <a:xfrm>
            <a:off x="7606259" y="3861187"/>
            <a:ext cx="3946681" cy="2376594"/>
            <a:chOff x="7901951" y="3488160"/>
            <a:chExt cx="3946681" cy="2376594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EF0764F-2A72-FF3F-2133-0962DFF0BF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947" y="3488160"/>
              <a:ext cx="3509685" cy="2041582"/>
            </a:xfrm>
            <a:prstGeom prst="rect">
              <a:avLst/>
            </a:prstGeom>
          </p:spPr>
        </p:pic>
        <p:sp>
          <p:nvSpPr>
            <p:cNvPr id="9" name="爆炸形: 8 pt  8">
              <a:extLst>
                <a:ext uri="{FF2B5EF4-FFF2-40B4-BE49-F238E27FC236}">
                  <a16:creationId xmlns:a16="http://schemas.microsoft.com/office/drawing/2014/main" id="{001863D1-25B5-D585-C9BE-94917C0D0846}"/>
                </a:ext>
              </a:extLst>
            </p:cNvPr>
            <p:cNvSpPr/>
            <p:nvPr/>
          </p:nvSpPr>
          <p:spPr>
            <a:xfrm>
              <a:off x="8558877" y="4813928"/>
              <a:ext cx="629955" cy="696734"/>
            </a:xfrm>
            <a:prstGeom prst="irregularSeal1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C92B7F34-A9B8-14EE-F9AE-CCE65EF71D15}"/>
                </a:ext>
              </a:extLst>
            </p:cNvPr>
            <p:cNvSpPr txBox="1"/>
            <p:nvPr/>
          </p:nvSpPr>
          <p:spPr>
            <a:xfrm>
              <a:off x="7901951" y="5464644"/>
              <a:ext cx="19784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QoS violations</a:t>
              </a:r>
              <a:endParaRPr lang="zh-CN" altLang="en-US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E95F8989-DFDD-41CC-8BAC-35DD1B1A8FBB}"/>
              </a:ext>
            </a:extLst>
          </p:cNvPr>
          <p:cNvSpPr txBox="1"/>
          <p:nvPr/>
        </p:nvSpPr>
        <p:spPr>
          <a:xfrm>
            <a:off x="9328337" y="3180221"/>
            <a:ext cx="2762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latin typeface="Arial" panose="020B0604020202020204" pitchFamily="34" charset="0"/>
                <a:cs typeface="Arial" panose="020B0604020202020204" pitchFamily="34" charset="0"/>
              </a:rPr>
              <a:t>Interactive resources</a:t>
            </a:r>
            <a:endParaRPr lang="zh-CN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内容占位符 13">
            <a:extLst>
              <a:ext uri="{FF2B5EF4-FFF2-40B4-BE49-F238E27FC236}">
                <a16:creationId xmlns:a16="http://schemas.microsoft.com/office/drawing/2014/main" id="{D91D4CAE-E5E9-3601-13D8-B710E392F572}"/>
              </a:ext>
            </a:extLst>
          </p:cNvPr>
          <p:cNvSpPr txBox="1">
            <a:spLocks/>
          </p:cNvSpPr>
          <p:nvPr/>
        </p:nvSpPr>
        <p:spPr>
          <a:xfrm>
            <a:off x="426379" y="1620675"/>
            <a:ext cx="7399810" cy="40731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8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8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/>
              <a:t>Existing schedulers still have room for improvement in </a:t>
            </a:r>
            <a:r>
              <a:rPr lang="en-US" altLang="zh-CN" b="1">
                <a:solidFill>
                  <a:srgbClr val="C00000"/>
                </a:solidFill>
              </a:rPr>
              <a:t>scheduling convergence time</a:t>
            </a:r>
            <a:r>
              <a:rPr lang="en-US" altLang="zh-CN"/>
              <a:t>, </a:t>
            </a:r>
            <a:r>
              <a:rPr lang="en-US" altLang="zh-CN" b="1">
                <a:solidFill>
                  <a:srgbClr val="C00000"/>
                </a:solidFill>
              </a:rPr>
              <a:t>intelligence</a:t>
            </a:r>
            <a:r>
              <a:rPr lang="en-US" altLang="zh-CN"/>
              <a:t>, and how to schedule complicated </a:t>
            </a:r>
            <a:r>
              <a:rPr lang="en-US" altLang="zh-CN" b="1">
                <a:solidFill>
                  <a:srgbClr val="C00000"/>
                </a:solidFill>
              </a:rPr>
              <a:t>interactive resources</a:t>
            </a:r>
            <a:r>
              <a:rPr lang="en-US" altLang="zh-CN"/>
              <a:t> in a timely fashion.</a:t>
            </a:r>
          </a:p>
          <a:p>
            <a:endParaRPr lang="en-US" altLang="zh-CN"/>
          </a:p>
          <a:p>
            <a:r>
              <a:rPr lang="en-US" altLang="zh-CN"/>
              <a:t>Existing schedulers cannot easily avoid “</a:t>
            </a:r>
            <a:r>
              <a:rPr lang="en-US" altLang="zh-CN" b="1">
                <a:solidFill>
                  <a:srgbClr val="C00000"/>
                </a:solidFill>
              </a:rPr>
              <a:t>resource cliffs</a:t>
            </a:r>
            <a:r>
              <a:rPr lang="en-US" altLang="zh-CN"/>
              <a:t>”, i.e., decreasing a resource only slightly during scheduling leads to a significant QoS slow-down.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23659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600" dirty="0"/>
              <a:t>Motivation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3600" b="1" dirty="0"/>
              <a:t>Study in Resource Scheduling for LC services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Leveraging ML for scheduling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Evaluations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2742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Observations: </a:t>
            </a:r>
            <a:r>
              <a:rPr lang="en-US" dirty="0" err="1"/>
              <a:t>RCliff</a:t>
            </a:r>
            <a:r>
              <a:rPr lang="en-US" dirty="0"/>
              <a:t> and OAA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Resource Cliff (</a:t>
            </a:r>
            <a:r>
              <a:rPr lang="en-US" b="1" dirty="0" err="1"/>
              <a:t>RCliff</a:t>
            </a:r>
            <a:r>
              <a:rPr lang="en-US" b="1" dirty="0"/>
              <a:t>): </a:t>
            </a:r>
            <a:r>
              <a:rPr lang="en-US" dirty="0"/>
              <a:t>the resource allocation cases that could incur the most significant performance slowdown if resources (e.g., core, cache) are deprived of via a fine-grain way in the scheduling exploration space</a:t>
            </a:r>
          </a:p>
          <a:p>
            <a:r>
              <a:rPr lang="en-US" b="1" dirty="0"/>
              <a:t>Optimal Allocation Area (OAA): </a:t>
            </a:r>
            <a:r>
              <a:rPr lang="en-US" dirty="0"/>
              <a:t>the ideal number of allocated cores and LLC ways to bring an acceptable QoS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6D15CB9-B7C2-9D92-55D2-6DE35052F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017" y="3429000"/>
            <a:ext cx="4791851" cy="314362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6AAEC03-0C1F-996E-D119-CF6AAD47390A}"/>
              </a:ext>
            </a:extLst>
          </p:cNvPr>
          <p:cNvSpPr txBox="1"/>
          <p:nvPr/>
        </p:nvSpPr>
        <p:spPr>
          <a:xfrm>
            <a:off x="6486687" y="3646068"/>
            <a:ext cx="47918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 resource scheduling exploration space containing 36 (#cores) * 20 (#LLC ways) possible allocations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665CBE07-1726-FDE1-71F8-7AA7ABF993AA}"/>
              </a:ext>
            </a:extLst>
          </p:cNvPr>
          <p:cNvSpPr/>
          <p:nvPr/>
        </p:nvSpPr>
        <p:spPr>
          <a:xfrm rot="10800000">
            <a:off x="5901189" y="3972135"/>
            <a:ext cx="568904" cy="455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5986E33-4E26-0B13-B622-9345A0FC52B4}"/>
              </a:ext>
            </a:extLst>
          </p:cNvPr>
          <p:cNvSpPr txBox="1"/>
          <p:nvPr/>
        </p:nvSpPr>
        <p:spPr>
          <a:xfrm>
            <a:off x="6186803" y="4977780"/>
            <a:ext cx="501688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Each cell denotes the </a:t>
            </a: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LC service</a:t>
            </a:r>
            <a:r>
              <a:rPr lang="en-US" altLang="zh-CN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’ </a:t>
            </a: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 response latency under the given number of cores and LLC ways</a:t>
            </a: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8C11D7A6-B6B4-9163-5B0D-122680EFF91E}"/>
              </a:ext>
            </a:extLst>
          </p:cNvPr>
          <p:cNvCxnSpPr>
            <a:cxnSpLocks/>
          </p:cNvCxnSpPr>
          <p:nvPr/>
        </p:nvCxnSpPr>
        <p:spPr>
          <a:xfrm flipH="1" flipV="1">
            <a:off x="5143965" y="5425212"/>
            <a:ext cx="1042838" cy="1065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Observations: </a:t>
            </a:r>
            <a:r>
              <a:rPr lang="en-US" dirty="0" err="1"/>
              <a:t>RCliff</a:t>
            </a:r>
            <a:r>
              <a:rPr lang="en-US" dirty="0"/>
              <a:t> and OAA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RCliff</a:t>
            </a:r>
            <a:r>
              <a:rPr lang="en-US" b="1" dirty="0"/>
              <a:t> and OAA commonly exist for many LC services.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D5D565F-C91E-4E64-ACD8-A2FFAF49A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6" y="1480554"/>
            <a:ext cx="11248807" cy="496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839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10628</TotalTime>
  <Words>2319</Words>
  <Application>Microsoft Office PowerPoint</Application>
  <PresentationFormat>宽屏</PresentationFormat>
  <Paragraphs>327</Paragraphs>
  <Slides>33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7" baseType="lpstr">
      <vt:lpstr>等线</vt:lpstr>
      <vt:lpstr>Arial</vt:lpstr>
      <vt:lpstr>Wingdings</vt:lpstr>
      <vt:lpstr>Office 主题​​</vt:lpstr>
      <vt:lpstr>OSML Intelligent Resource Scheduling for Co-located Latency-critical Services: A Multi-Model Collaborative Learning Approach</vt:lpstr>
      <vt:lpstr>Executive Summary</vt:lpstr>
      <vt:lpstr>Outline</vt:lpstr>
      <vt:lpstr>Monolithic Architecture → Loosely-coupled Design</vt:lpstr>
      <vt:lpstr>Co-location → Contention for Shared Resources</vt:lpstr>
      <vt:lpstr>New Scheduling Approaches are Expected</vt:lpstr>
      <vt:lpstr>Outline</vt:lpstr>
      <vt:lpstr>Key Observations: RCliff and OAA</vt:lpstr>
      <vt:lpstr>Key Observations: RCliff and OAA</vt:lpstr>
      <vt:lpstr>Is OAA Sensitive to the Number of Threads?</vt:lpstr>
      <vt:lpstr>Issues the Existing Schedulers May Meet</vt:lpstr>
      <vt:lpstr>Outline</vt:lpstr>
      <vt:lpstr>OSML - a Data-driven Approach</vt:lpstr>
      <vt:lpstr>OSML – Using ML for Resource Scheduling</vt:lpstr>
      <vt:lpstr>Summary of the ML Models</vt:lpstr>
      <vt:lpstr>Model-A: Aiming OAA</vt:lpstr>
      <vt:lpstr>Model-B: Balancing QoS and Resources</vt:lpstr>
      <vt:lpstr>Model-C: Handling the Changes On the Fly</vt:lpstr>
      <vt:lpstr>Central Logic - Using ML Models in a Pipelined Way</vt:lpstr>
      <vt:lpstr>Central Logic - Using ML Models in a Pipelined Way</vt:lpstr>
      <vt:lpstr>Central Logic - Using ML Models in a Pipelined Way</vt:lpstr>
      <vt:lpstr>Central Logic - Using ML Models in a Pipelined Way</vt:lpstr>
      <vt:lpstr>Outline</vt:lpstr>
      <vt:lpstr>Methodology</vt:lpstr>
      <vt:lpstr>Evaluations</vt:lpstr>
      <vt:lpstr>Performance Distribution</vt:lpstr>
      <vt:lpstr>EMU Distribution</vt:lpstr>
      <vt:lpstr>Resource Usage Comparisons</vt:lpstr>
      <vt:lpstr>Achieved Loads</vt:lpstr>
      <vt:lpstr>Performance for Workload Churn</vt:lpstr>
      <vt:lpstr>Generalization</vt:lpstr>
      <vt:lpstr>Conclusion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QuCloud: A New Qubit Mapping Mechanism for  Multi-programming Quantum Computing in Cloud Environment</dc:title>
  <dc:creator>窦 星磊</dc:creator>
  <cp:lastModifiedBy>Yang Haiyun</cp:lastModifiedBy>
  <cp:revision>2059</cp:revision>
  <dcterms:created xsi:type="dcterms:W3CDTF">2023-02-01T08:41:48Z</dcterms:created>
  <dcterms:modified xsi:type="dcterms:W3CDTF">2023-02-17T07:39:34Z</dcterms:modified>
</cp:coreProperties>
</file>